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8" r:id="rId2"/>
    <p:sldId id="259" r:id="rId3"/>
    <p:sldId id="260" r:id="rId4"/>
    <p:sldId id="288" r:id="rId5"/>
    <p:sldId id="271" r:id="rId6"/>
    <p:sldId id="261" r:id="rId7"/>
    <p:sldId id="312" r:id="rId8"/>
    <p:sldId id="272" r:id="rId9"/>
    <p:sldId id="283" r:id="rId10"/>
    <p:sldId id="289" r:id="rId11"/>
    <p:sldId id="284" r:id="rId12"/>
    <p:sldId id="294" r:id="rId13"/>
    <p:sldId id="290" r:id="rId14"/>
    <p:sldId id="291" r:id="rId15"/>
    <p:sldId id="299" r:id="rId16"/>
    <p:sldId id="285" r:id="rId17"/>
    <p:sldId id="295" r:id="rId18"/>
    <p:sldId id="300" r:id="rId19"/>
    <p:sldId id="297" r:id="rId20"/>
    <p:sldId id="273" r:id="rId21"/>
    <p:sldId id="281" r:id="rId22"/>
    <p:sldId id="274" r:id="rId23"/>
    <p:sldId id="298" r:id="rId24"/>
    <p:sldId id="282" r:id="rId25"/>
    <p:sldId id="278" r:id="rId26"/>
    <p:sldId id="296" r:id="rId27"/>
    <p:sldId id="303" r:id="rId28"/>
    <p:sldId id="304" r:id="rId29"/>
    <p:sldId id="286" r:id="rId30"/>
    <p:sldId id="311" r:id="rId31"/>
    <p:sldId id="276" r:id="rId32"/>
    <p:sldId id="308" r:id="rId33"/>
    <p:sldId id="306" r:id="rId34"/>
    <p:sldId id="307" r:id="rId35"/>
    <p:sldId id="305" r:id="rId36"/>
    <p:sldId id="277" r:id="rId37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oper Hewitt" pitchFamily="2" charset="77"/>
      <p:regular r:id="rId43"/>
      <p:bold r:id="rId44"/>
    </p:embeddedFont>
    <p:embeddedFont>
      <p:font typeface="Cooper Hewitt Heavy" pitchFamily="2" charset="7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51FE"/>
    <a:srgbClr val="FA897B"/>
    <a:srgbClr val="FC56AB"/>
    <a:srgbClr val="FF73BA"/>
    <a:srgbClr val="FFD9EC"/>
    <a:srgbClr val="FDD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68" autoAdjust="0"/>
    <p:restoredTop sz="83308" autoAdjust="0"/>
  </p:normalViewPr>
  <p:slideViewPr>
    <p:cSldViewPr>
      <p:cViewPr varScale="1">
        <p:scale>
          <a:sx n="63" d="100"/>
          <a:sy n="63" d="100"/>
        </p:scale>
        <p:origin x="7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Deaths by gender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dPt>
            <c:idx val="0"/>
            <c:bubble3D val="0"/>
            <c:spPr>
              <a:solidFill>
                <a:srgbClr val="FA897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6CA-0347-A382-254F1249B839}"/>
              </c:ext>
            </c:extLst>
          </c:dPt>
          <c:dPt>
            <c:idx val="1"/>
            <c:bubble3D val="0"/>
            <c:spPr>
              <a:solidFill>
                <a:srgbClr val="FF73B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CA-0347-A382-254F1249B8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0.67</c:v>
                </c:pt>
                <c:pt idx="1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CA-0347-A382-254F1249B8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E98EF-26B1-9841-A932-30B36167FB3E}" type="datetimeFigureOut">
              <a:rPr lang="en-ES" smtClean="0"/>
              <a:t>13/04/2020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33ABB-F00E-964D-A4A3-16DE36DFFDE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1840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enciasinc.es/Reportajes/Un-modelo-un-teorema-y-teoria-de-juegos-contra-el-coronaviru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9381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a mathematical epidemic model called SEIR.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cuyas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siglas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curvas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población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implicados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los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susceptibles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(S) 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contraer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enfermedad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expuestos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(e), los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infectados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(I) y los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recuperados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(R). 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“Una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cuestión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el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incluimos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ecuaciones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diferenciales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los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conocemos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priori y los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vamos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estimando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apunta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León,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subraya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importancia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R0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promedio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infecciones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causa un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contagiado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“Lo ideal es que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esté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debajo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1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así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irá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desapareciendo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sola –dice la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matemática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–. 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Exposed: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aquellas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personas que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incuban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virus sin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mostrar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síntomas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26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0846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27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6424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28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7924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https://www.agenciasinc.es/Reportajes/Un-modelo-un-teorema-y-teoria-de-juegos-contra-el-coronavirus</a:t>
            </a:r>
            <a:endParaRPr lang="en-GB" dirty="0"/>
          </a:p>
          <a:p>
            <a:r>
              <a:rPr lang="en-ES" dirty="0"/>
              <a:t>Italy prediction may be more accurate because we have more data.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29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7320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medium-content-serif-font"/>
              </a:rPr>
              <a:t>Similar to the trend in discounts, it can be seen that at-risk industries such as Energy and Consumer Discretionary have high volatility whereas the volatility in Consumer Staples and Health Care is lower. The Energy sector on average has a variation of </a:t>
            </a:r>
            <a:r>
              <a:rPr lang="en-GB" b="1" dirty="0">
                <a:latin typeface="medium-content-serif-font"/>
              </a:rPr>
              <a:t>6.38%</a:t>
            </a:r>
            <a:r>
              <a:rPr lang="en-GB" dirty="0">
                <a:latin typeface="medium-content-serif-font"/>
              </a:rPr>
              <a:t> and Consumer Staples, on the other hand, has an average variation of </a:t>
            </a:r>
            <a:r>
              <a:rPr lang="en-GB" b="1" dirty="0">
                <a:latin typeface="medium-content-serif-font"/>
              </a:rPr>
              <a:t>3.36%</a:t>
            </a:r>
            <a:endParaRPr lang="en-ES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33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18685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interesting to note that there is a high correlation between discounts and risk. The sectors at a massive discount (i.e. Energy) is also having a higher risk.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 of this analysis is to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 at these highly discounted stocks and pick the ones with lower risk.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dirty="0"/>
            </a:b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34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43759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+mn-lt"/>
              </a:rPr>
              <a:t>Took daily stock prices from the 1</a:t>
            </a:r>
            <a:r>
              <a:rPr lang="en-GB" baseline="30000" dirty="0">
                <a:latin typeface="+mn-lt"/>
              </a:rPr>
              <a:t>st</a:t>
            </a:r>
            <a:r>
              <a:rPr lang="en-GB" dirty="0">
                <a:latin typeface="+mn-lt"/>
              </a:rPr>
              <a:t> of December, 2019 to current date. There wasn’t any specific reason to choose the specified date, the idea was to capture enough historical data to understand what was happening before the crash. </a:t>
            </a: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analysis, I used the percentage change in the price of the stock.</a:t>
            </a: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not surprising that March 2020 has the most number of drops. Companies experiences their lowest return. </a:t>
            </a:r>
            <a:endParaRPr lang="en-E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35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7813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ES" dirty="0"/>
              <a:t>Since 2000, there have been 12 outbreaks with over 500 deaths. (13 if you count SARS). Let’s compare the death count of this COVID-19 epidemic with every other epidemic of this century. 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40442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To make things fair, we will shift each epidemic’s graph to alighn on Day 1 of the outbreak.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8538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7125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Although China once had over 99% of the world’s active cases. 7 out of 8 of tese cases have recovered. </a:t>
            </a:r>
          </a:p>
          <a:p>
            <a:r>
              <a:rPr lang="en-ES" dirty="0"/>
              <a:t>US, Spain, Italy and other countries have overtaken China in active cases.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97530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14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9001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19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15890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The colour of the bubbles represents the temperature. Being red the highest and blue the lowest. The size of the bubble represent the number of cases of COV-19.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21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6809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33ABB-F00E-964D-A4A3-16DE36DFFDEE}" type="slidenum">
              <a:rPr lang="en-ES" smtClean="0"/>
              <a:t>22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1994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3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18250" y="0"/>
            <a:ext cx="7388561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TextBox 8"/>
          <p:cNvSpPr txBox="1"/>
          <p:nvPr/>
        </p:nvSpPr>
        <p:spPr>
          <a:xfrm>
            <a:off x="1901183" y="1240370"/>
            <a:ext cx="8815656" cy="801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399"/>
              </a:lnSpc>
            </a:pPr>
            <a:r>
              <a:rPr lang="en-US" sz="10999" spc="461" dirty="0">
                <a:solidFill>
                  <a:srgbClr val="C45757"/>
                </a:solidFill>
                <a:latin typeface="Cooper Hewitt Heavy"/>
              </a:rPr>
              <a:t>DATA SCIENCE FOR</a:t>
            </a:r>
          </a:p>
          <a:p>
            <a:pPr algn="l">
              <a:lnSpc>
                <a:spcPts val="15399"/>
              </a:lnSpc>
            </a:pPr>
            <a:r>
              <a:rPr lang="en-US" sz="10999" spc="461" dirty="0">
                <a:solidFill>
                  <a:srgbClr val="317956"/>
                </a:solidFill>
                <a:latin typeface="Cooper Hewitt Heavy"/>
              </a:rPr>
              <a:t>COVID-19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19800" y="1181100"/>
            <a:ext cx="1950630" cy="237881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64671" y="7581900"/>
            <a:ext cx="5506830" cy="83290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864671" y="2537086"/>
            <a:ext cx="58428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000" spc="176" dirty="0">
                <a:solidFill>
                  <a:srgbClr val="C45757"/>
                </a:solidFill>
                <a:latin typeface="Cooper Hewitt Heavy"/>
              </a:rPr>
              <a:t>ARIADNA CUFFI TEIXIDO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2587B-3288-714E-B9ED-F66C2ABDFA27}"/>
              </a:ext>
            </a:extLst>
          </p:cNvPr>
          <p:cNvSpPr txBox="1"/>
          <p:nvPr/>
        </p:nvSpPr>
        <p:spPr>
          <a:xfrm>
            <a:off x="8891573" y="5459865"/>
            <a:ext cx="11789022" cy="88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000000"/>
                </a:solidFill>
                <a:latin typeface="Cooper Hewitt"/>
              </a:rPr>
              <a:t>April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BC10F03-990C-564E-9B0B-4B01A209563B}"/>
              </a:ext>
            </a:extLst>
          </p:cNvPr>
          <p:cNvSpPr/>
          <p:nvPr/>
        </p:nvSpPr>
        <p:spPr>
          <a:xfrm>
            <a:off x="0" y="0"/>
            <a:ext cx="5517755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971C3DCC-2767-BC4E-BE1E-0818AE5332AA}"/>
              </a:ext>
            </a:extLst>
          </p:cNvPr>
          <p:cNvSpPr txBox="1"/>
          <p:nvPr/>
        </p:nvSpPr>
        <p:spPr>
          <a:xfrm>
            <a:off x="388862" y="800100"/>
            <a:ext cx="4785090" cy="8319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Although, China once had over 99% of the world’s active cases.</a:t>
            </a:r>
            <a:br>
              <a:rPr lang="en-US" sz="3600" dirty="0">
                <a:solidFill>
                  <a:srgbClr val="000000"/>
                </a:solidFill>
                <a:latin typeface="Cooper Hewitt"/>
              </a:rPr>
            </a:br>
            <a:endParaRPr lang="en-US" sz="3600" dirty="0">
              <a:solidFill>
                <a:srgbClr val="000000"/>
              </a:solidFill>
              <a:latin typeface="Cooper Hewitt"/>
            </a:endParaRPr>
          </a:p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As of today, </a:t>
            </a:r>
          </a:p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US, Spain, Italy and other 2 countries have overtaken China in active cases.</a:t>
            </a:r>
            <a:endParaRPr lang="en-US" sz="3600" dirty="0">
              <a:solidFill>
                <a:srgbClr val="000000"/>
              </a:solidFill>
              <a:latin typeface="Cooper Hewitt"/>
            </a:endParaRPr>
          </a:p>
        </p:txBody>
      </p:sp>
      <p:pic>
        <p:nvPicPr>
          <p:cNvPr id="5" name="Global spread - confirmed" descr="Global spread - confirmed">
            <a:hlinkClick r:id="" action="ppaction://media"/>
            <a:extLst>
              <a:ext uri="{FF2B5EF4-FFF2-40B4-BE49-F238E27FC236}">
                <a16:creationId xmlns:a16="http://schemas.microsoft.com/office/drawing/2014/main" id="{2F55ED97-B12B-8749-BF54-91FF7E5BC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2196918"/>
            <a:ext cx="12107938" cy="663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CFBEEF7-A75D-2047-A1F5-D742C775A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9" t="24460" r="15923" b="22038"/>
          <a:stretch/>
        </p:blipFill>
        <p:spPr>
          <a:xfrm>
            <a:off x="533400" y="1326013"/>
            <a:ext cx="9455382" cy="4558845"/>
          </a:xfrm>
          <a:prstGeom prst="rect">
            <a:avLst/>
          </a:prstGeom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053EDF58-314C-AA40-8576-D9AF15488389}"/>
              </a:ext>
            </a:extLst>
          </p:cNvPr>
          <p:cNvSpPr/>
          <p:nvPr/>
        </p:nvSpPr>
        <p:spPr>
          <a:xfrm>
            <a:off x="0" y="6781800"/>
            <a:ext cx="18288000" cy="35052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12" name="Picture 11" descr="A picture containing accessory, umbrella, rain&#10;&#10;Description automatically generated">
            <a:extLst>
              <a:ext uri="{FF2B5EF4-FFF2-40B4-BE49-F238E27FC236}">
                <a16:creationId xmlns:a16="http://schemas.microsoft.com/office/drawing/2014/main" id="{AE55CEF3-573D-F749-8DF0-3785BF6068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t="13386" r="41402" b="17904"/>
          <a:stretch/>
        </p:blipFill>
        <p:spPr>
          <a:xfrm>
            <a:off x="11500403" y="723899"/>
            <a:ext cx="5334000" cy="5334001"/>
          </a:xfrm>
          <a:prstGeom prst="ellipse">
            <a:avLst/>
          </a:prstGeom>
        </p:spPr>
      </p:pic>
      <p:pic>
        <p:nvPicPr>
          <p:cNvPr id="16" name="Picture 15" descr="A black sign with white text&#10;&#10;Description automatically generated">
            <a:extLst>
              <a:ext uri="{FF2B5EF4-FFF2-40B4-BE49-F238E27FC236}">
                <a16:creationId xmlns:a16="http://schemas.microsoft.com/office/drawing/2014/main" id="{4F84593F-A4FF-2240-B209-DAE561653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703" y="1333499"/>
            <a:ext cx="1409700" cy="508000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4809C944-35D0-1C4C-A4F0-C8A001AB5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03" y="2507567"/>
            <a:ext cx="1409700" cy="508000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1F85C87D-843A-B04E-AF76-B3F7665A3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421" y="2234517"/>
            <a:ext cx="1460500" cy="546100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E2BCA54F-8AF6-D44A-97C6-2DE058090A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3757835"/>
            <a:ext cx="1422400" cy="533400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81D6CA-7536-004A-B09D-3C5578E33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303" y="4546144"/>
            <a:ext cx="1295400" cy="571500"/>
          </a:xfrm>
          <a:prstGeom prst="rect">
            <a:avLst/>
          </a:prstGeom>
        </p:spPr>
      </p:pic>
      <p:pic>
        <p:nvPicPr>
          <p:cNvPr id="26" name="Picture 25" descr="A picture containing red&#10;&#10;Description automatically generated">
            <a:extLst>
              <a:ext uri="{FF2B5EF4-FFF2-40B4-BE49-F238E27FC236}">
                <a16:creationId xmlns:a16="http://schemas.microsoft.com/office/drawing/2014/main" id="{3BE653D3-5493-794B-8884-91898E1AEB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603" y="5117644"/>
            <a:ext cx="1333500" cy="469900"/>
          </a:xfrm>
          <a:prstGeom prst="rect">
            <a:avLst/>
          </a:prstGeom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505AF15B-2380-4D41-A2DC-B533F7A70463}"/>
              </a:ext>
            </a:extLst>
          </p:cNvPr>
          <p:cNvSpPr txBox="1"/>
          <p:nvPr/>
        </p:nvSpPr>
        <p:spPr>
          <a:xfrm>
            <a:off x="441048" y="7549014"/>
            <a:ext cx="17405903" cy="1808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US is right now the country with more confirmed cases. </a:t>
            </a:r>
            <a:br>
              <a:rPr lang="en-US" sz="3600" dirty="0">
                <a:solidFill>
                  <a:srgbClr val="000000"/>
                </a:solidFill>
                <a:latin typeface="Cooper Hewitt"/>
              </a:rPr>
            </a:br>
            <a:r>
              <a:rPr lang="en-US" sz="3600" dirty="0">
                <a:solidFill>
                  <a:srgbClr val="000000"/>
                </a:solidFill>
                <a:latin typeface="Cooper Hewitt"/>
              </a:rPr>
              <a:t> 396,223 specifically, supposing  34.3% of the total cases</a:t>
            </a:r>
            <a:r>
              <a:rPr lang="en-US" sz="4800" dirty="0">
                <a:solidFill>
                  <a:srgbClr val="000000"/>
                </a:solidFill>
                <a:latin typeface="Cooper Hewit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1548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038716-F848-1E4E-BDBF-15C90EF97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76300"/>
            <a:ext cx="7848600" cy="8969829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19E0793-4302-0246-9902-0A1FF3928444}"/>
              </a:ext>
            </a:extLst>
          </p:cNvPr>
          <p:cNvSpPr/>
          <p:nvPr/>
        </p:nvSpPr>
        <p:spPr>
          <a:xfrm>
            <a:off x="8767740" y="0"/>
            <a:ext cx="9556355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F6A9F97-8139-F941-901C-C5AE8FB87728}"/>
              </a:ext>
            </a:extLst>
          </p:cNvPr>
          <p:cNvSpPr txBox="1"/>
          <p:nvPr/>
        </p:nvSpPr>
        <p:spPr>
          <a:xfrm>
            <a:off x="9774017" y="3619500"/>
            <a:ext cx="7543800" cy="3638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Considering the population,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San Marino is the country with the highest percentage of cases / population.</a:t>
            </a:r>
            <a:endParaRPr lang="en-US" sz="3600" dirty="0">
              <a:solidFill>
                <a:srgbClr val="000000"/>
              </a:solidFill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106000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aths vs confirmed" descr="deaths vs confirmed">
            <a:hlinkClick r:id="" action="ppaction://media"/>
            <a:extLst>
              <a:ext uri="{FF2B5EF4-FFF2-40B4-BE49-F238E27FC236}">
                <a16:creationId xmlns:a16="http://schemas.microsoft.com/office/drawing/2014/main" id="{37BFFBE5-E10D-0641-97EA-6623038EAD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8663" y="2095500"/>
            <a:ext cx="12469337" cy="7146131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523DCBFF-5FDF-7347-8A59-C11B74EF3BF2}"/>
              </a:ext>
            </a:extLst>
          </p:cNvPr>
          <p:cNvSpPr/>
          <p:nvPr/>
        </p:nvSpPr>
        <p:spPr>
          <a:xfrm>
            <a:off x="0" y="0"/>
            <a:ext cx="5517755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D89E335E-640E-064E-80A4-BCAF9469B021}"/>
              </a:ext>
            </a:extLst>
          </p:cNvPr>
          <p:cNvSpPr txBox="1"/>
          <p:nvPr/>
        </p:nvSpPr>
        <p:spPr>
          <a:xfrm>
            <a:off x="792689" y="991017"/>
            <a:ext cx="3932376" cy="8319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As per today, US may be leading the confirmed cases.</a:t>
            </a:r>
            <a:br>
              <a:rPr lang="en-US" sz="3600" dirty="0">
                <a:solidFill>
                  <a:srgbClr val="000000"/>
                </a:solidFill>
                <a:latin typeface="Cooper Hewitt"/>
              </a:rPr>
            </a:br>
            <a:endParaRPr lang="en-US" sz="3600" dirty="0">
              <a:solidFill>
                <a:srgbClr val="000000"/>
              </a:solidFill>
              <a:latin typeface="Cooper Hewitt"/>
            </a:endParaRPr>
          </a:p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But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Italy, followed by Spain are the countries with a greater number of deaths. </a:t>
            </a:r>
            <a:endParaRPr lang="en-US" sz="3600" dirty="0">
              <a:solidFill>
                <a:srgbClr val="000000"/>
              </a:solidFill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131734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1782F4-0148-0442-B3BC-3680AD15C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02"/>
          <a:stretch/>
        </p:blipFill>
        <p:spPr>
          <a:xfrm>
            <a:off x="304800" y="3734708"/>
            <a:ext cx="8534400" cy="62992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94282D01-BF8E-404E-801D-1A09ED647725}"/>
              </a:ext>
            </a:extLst>
          </p:cNvPr>
          <p:cNvSpPr/>
          <p:nvPr/>
        </p:nvSpPr>
        <p:spPr>
          <a:xfrm>
            <a:off x="0" y="0"/>
            <a:ext cx="18288000" cy="33909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863F598-05B1-A84F-A477-887D8A89A3F6}"/>
              </a:ext>
            </a:extLst>
          </p:cNvPr>
          <p:cNvSpPr txBox="1"/>
          <p:nvPr/>
        </p:nvSpPr>
        <p:spPr>
          <a:xfrm>
            <a:off x="1203542" y="351428"/>
            <a:ext cx="7635658" cy="2688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Even if Italy has the highest number of deaths, it’s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Algeria the one having the highest Mortality Rate. </a:t>
            </a:r>
            <a:endParaRPr lang="en-US" sz="3600" dirty="0">
              <a:solidFill>
                <a:srgbClr val="000000"/>
              </a:solidFill>
              <a:latin typeface="Cooper Hewitt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85858B80-C93B-DF42-BD44-63B73550E025}"/>
              </a:ext>
            </a:extLst>
          </p:cNvPr>
          <p:cNvSpPr txBox="1"/>
          <p:nvPr/>
        </p:nvSpPr>
        <p:spPr>
          <a:xfrm>
            <a:off x="10042742" y="351428"/>
            <a:ext cx="7452151" cy="2702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94% of the cases in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China</a:t>
            </a:r>
            <a:r>
              <a:rPr lang="en-US" sz="3600" dirty="0">
                <a:solidFill>
                  <a:srgbClr val="000000"/>
                </a:solidFill>
                <a:latin typeface="Cooper Hewitt"/>
              </a:rPr>
              <a:t> have recovered, being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the country with the highest recovery rate.</a:t>
            </a:r>
            <a:r>
              <a:rPr lang="en-US" sz="3600" dirty="0">
                <a:solidFill>
                  <a:srgbClr val="000000"/>
                </a:solidFill>
                <a:latin typeface="Cooper Hewit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30551-CC72-264B-BA53-8B3DF93D3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98" t="1742" r="-5878" b="-1742"/>
          <a:stretch/>
        </p:blipFill>
        <p:spPr>
          <a:xfrm>
            <a:off x="9645545" y="3848100"/>
            <a:ext cx="90805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9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0590" y="0"/>
            <a:ext cx="14177365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375029">
            <a:off x="256900" y="-175729"/>
            <a:ext cx="1543599" cy="2182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5398" b="1464"/>
          <a:stretch>
            <a:fillRect/>
          </a:stretch>
        </p:blipFill>
        <p:spPr>
          <a:xfrm>
            <a:off x="0" y="3040125"/>
            <a:ext cx="1116040" cy="2073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8877">
            <a:off x="-435938" y="7143230"/>
            <a:ext cx="1628991" cy="19144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r="31452"/>
          <a:stretch>
            <a:fillRect/>
          </a:stretch>
        </p:blipFill>
        <p:spPr>
          <a:xfrm>
            <a:off x="3603644" y="4540198"/>
            <a:ext cx="766946" cy="12066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8308" y="5143500"/>
            <a:ext cx="1072397" cy="17347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b="1775"/>
          <a:stretch>
            <a:fillRect/>
          </a:stretch>
        </p:blipFill>
        <p:spPr>
          <a:xfrm rot="-3443486">
            <a:off x="2834071" y="7558836"/>
            <a:ext cx="1713360" cy="108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r="33761"/>
          <a:stretch>
            <a:fillRect/>
          </a:stretch>
        </p:blipFill>
        <p:spPr>
          <a:xfrm>
            <a:off x="3274736" y="-100554"/>
            <a:ext cx="1095854" cy="15401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986293">
            <a:off x="2332073" y="2361956"/>
            <a:ext cx="1191112" cy="13563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59421" y="9258300"/>
            <a:ext cx="2495174" cy="175569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57331" y="1925822"/>
            <a:ext cx="11803881" cy="12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8800" dirty="0">
                <a:solidFill>
                  <a:srgbClr val="C45757"/>
                </a:solidFill>
                <a:latin typeface="Cooper Hewitt Heavy"/>
              </a:rPr>
              <a:t>European Spread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18490" y="5508677"/>
            <a:ext cx="11789022" cy="18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000000"/>
                </a:solidFill>
                <a:latin typeface="Cooper Hewitt"/>
              </a:rPr>
              <a:t>What was the evolution of the COVID-19 spread in Europe? </a:t>
            </a:r>
          </a:p>
        </p:txBody>
      </p:sp>
    </p:spTree>
    <p:extLst>
      <p:ext uri="{BB962C8B-B14F-4D97-AF65-F5344CB8AC3E}">
        <p14:creationId xmlns:p14="http://schemas.microsoft.com/office/powerpoint/2010/main" val="152220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1A1859-EAC8-8F44-B942-E6BD931AB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9" t="23950" r="16078" b="19378"/>
          <a:stretch/>
        </p:blipFill>
        <p:spPr>
          <a:xfrm>
            <a:off x="9543029" y="1333500"/>
            <a:ext cx="6880422" cy="7149083"/>
          </a:xfrm>
          <a:prstGeom prst="rect">
            <a:avLst/>
          </a:prstGeo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B867FBA1-491B-4543-ABB8-007F4790D6D0}"/>
              </a:ext>
            </a:extLst>
          </p:cNvPr>
          <p:cNvSpPr/>
          <p:nvPr/>
        </p:nvSpPr>
        <p:spPr>
          <a:xfrm>
            <a:off x="-259955" y="0"/>
            <a:ext cx="9556355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2FDEE6-4310-994A-AB6A-9E363F6B1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" t="18627" r="13091"/>
          <a:stretch/>
        </p:blipFill>
        <p:spPr>
          <a:xfrm>
            <a:off x="-76200" y="4381500"/>
            <a:ext cx="9144000" cy="5660277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251A3CF-CC71-1F42-9BE6-0BB5D1FE3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8" t="12144"/>
          <a:stretch/>
        </p:blipFill>
        <p:spPr>
          <a:xfrm>
            <a:off x="16423451" y="1333500"/>
            <a:ext cx="1384300" cy="8505372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74659149-DB8C-D642-9DF0-98F9D74D4716}"/>
              </a:ext>
            </a:extLst>
          </p:cNvPr>
          <p:cNvSpPr txBox="1"/>
          <p:nvPr/>
        </p:nvSpPr>
        <p:spPr>
          <a:xfrm>
            <a:off x="647366" y="846728"/>
            <a:ext cx="7741711" cy="2688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ooper Hewitt"/>
              </a:rPr>
              <a:t>If we zoom in </a:t>
            </a:r>
            <a:r>
              <a:rPr lang="en-US" sz="3200" dirty="0">
                <a:solidFill>
                  <a:srgbClr val="C45757"/>
                </a:solidFill>
                <a:latin typeface="Cooper Hewitt Heavy"/>
              </a:rPr>
              <a:t>Europe</a:t>
            </a:r>
            <a:r>
              <a:rPr lang="en-US" sz="3200" dirty="0">
                <a:solidFill>
                  <a:srgbClr val="000000"/>
                </a:solidFill>
                <a:latin typeface="Cooper Hewitt"/>
              </a:rPr>
              <a:t>, we see that Spain is the country with highest confirmed cases, followed by Italy.</a:t>
            </a:r>
          </a:p>
        </p:txBody>
      </p:sp>
    </p:spTree>
    <p:extLst>
      <p:ext uri="{BB962C8B-B14F-4D97-AF65-F5344CB8AC3E}">
        <p14:creationId xmlns:p14="http://schemas.microsoft.com/office/powerpoint/2010/main" val="47473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1A1859-EAC8-8F44-B942-E6BD931AB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9" t="23950" r="16078" b="19378"/>
          <a:stretch/>
        </p:blipFill>
        <p:spPr>
          <a:xfrm>
            <a:off x="9543029" y="1333500"/>
            <a:ext cx="6880422" cy="7149083"/>
          </a:xfrm>
          <a:prstGeom prst="rect">
            <a:avLst/>
          </a:prstGeo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B867FBA1-491B-4543-ABB8-007F4790D6D0}"/>
              </a:ext>
            </a:extLst>
          </p:cNvPr>
          <p:cNvSpPr/>
          <p:nvPr/>
        </p:nvSpPr>
        <p:spPr>
          <a:xfrm>
            <a:off x="-259955" y="0"/>
            <a:ext cx="9556355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251A3CF-CC71-1F42-9BE6-0BB5D1FE3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8" t="12144"/>
          <a:stretch/>
        </p:blipFill>
        <p:spPr>
          <a:xfrm>
            <a:off x="16423451" y="1333500"/>
            <a:ext cx="1384300" cy="8505372"/>
          </a:xfrm>
          <a:prstGeom prst="rect">
            <a:avLst/>
          </a:prstGeom>
        </p:spPr>
      </p:pic>
      <p:sp>
        <p:nvSpPr>
          <p:cNvPr id="16" name="TextBox 13">
            <a:extLst>
              <a:ext uri="{FF2B5EF4-FFF2-40B4-BE49-F238E27FC236}">
                <a16:creationId xmlns:a16="http://schemas.microsoft.com/office/drawing/2014/main" id="{74659149-DB8C-D642-9DF0-98F9D74D4716}"/>
              </a:ext>
            </a:extLst>
          </p:cNvPr>
          <p:cNvSpPr txBox="1"/>
          <p:nvPr/>
        </p:nvSpPr>
        <p:spPr>
          <a:xfrm>
            <a:off x="647366" y="1207844"/>
            <a:ext cx="7741711" cy="1751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Cooper Hewitt"/>
              </a:rPr>
              <a:t>Kosovo is the country with least cases in Europe, 137 specifically.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59A3BD1-869D-904E-A4C9-2C6617F70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" t="5359" r="12542" b="6017"/>
          <a:stretch/>
        </p:blipFill>
        <p:spPr>
          <a:xfrm>
            <a:off x="153653" y="4167578"/>
            <a:ext cx="8729135" cy="568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76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0590" y="0"/>
            <a:ext cx="14177365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375029">
            <a:off x="256900" y="-175729"/>
            <a:ext cx="1543599" cy="2182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5398" b="1464"/>
          <a:stretch>
            <a:fillRect/>
          </a:stretch>
        </p:blipFill>
        <p:spPr>
          <a:xfrm>
            <a:off x="0" y="3040125"/>
            <a:ext cx="1116040" cy="2073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8877">
            <a:off x="-435938" y="7143230"/>
            <a:ext cx="1628991" cy="19144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r="31452"/>
          <a:stretch>
            <a:fillRect/>
          </a:stretch>
        </p:blipFill>
        <p:spPr>
          <a:xfrm>
            <a:off x="3603644" y="4540198"/>
            <a:ext cx="766946" cy="12066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8308" y="5143500"/>
            <a:ext cx="1072397" cy="17347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b="1775"/>
          <a:stretch>
            <a:fillRect/>
          </a:stretch>
        </p:blipFill>
        <p:spPr>
          <a:xfrm rot="-3443486">
            <a:off x="2834071" y="7558836"/>
            <a:ext cx="1713360" cy="108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r="33761"/>
          <a:stretch>
            <a:fillRect/>
          </a:stretch>
        </p:blipFill>
        <p:spPr>
          <a:xfrm>
            <a:off x="3274736" y="-100554"/>
            <a:ext cx="1095854" cy="15401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986293">
            <a:off x="2332073" y="2361956"/>
            <a:ext cx="1191112" cy="13563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59421" y="9258300"/>
            <a:ext cx="2495174" cy="175569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57331" y="1925822"/>
            <a:ext cx="12197269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8800" dirty="0">
                <a:solidFill>
                  <a:srgbClr val="C45757"/>
                </a:solidFill>
                <a:latin typeface="Cooper Hewitt Heavy"/>
              </a:rPr>
              <a:t>Age &amp; Gender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18490" y="5508677"/>
            <a:ext cx="11789022" cy="18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000000"/>
                </a:solidFill>
                <a:latin typeface="Cooper Hewitt"/>
              </a:rPr>
              <a:t>Is there any correlation between age and gender with COVID-19 deceases? </a:t>
            </a:r>
          </a:p>
        </p:txBody>
      </p:sp>
    </p:spTree>
    <p:extLst>
      <p:ext uri="{BB962C8B-B14F-4D97-AF65-F5344CB8AC3E}">
        <p14:creationId xmlns:p14="http://schemas.microsoft.com/office/powerpoint/2010/main" val="34885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5BD1C-4684-EF4C-9E16-F1E3B17E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832" y="4287665"/>
            <a:ext cx="8922478" cy="5534008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21CB7BF7-825B-B44C-A16A-160DF140B8FF}"/>
              </a:ext>
            </a:extLst>
          </p:cNvPr>
          <p:cNvSpPr/>
          <p:nvPr/>
        </p:nvSpPr>
        <p:spPr>
          <a:xfrm>
            <a:off x="-259955" y="0"/>
            <a:ext cx="8108555" cy="10287000"/>
          </a:xfrm>
          <a:prstGeom prst="rect">
            <a:avLst/>
          </a:prstGeom>
          <a:solidFill>
            <a:srgbClr val="FBD3C9"/>
          </a:solidFill>
        </p:spPr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C419A9D-56B1-E749-A6CB-212B4241A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3359738"/>
              </p:ext>
            </p:extLst>
          </p:nvPr>
        </p:nvGraphicFramePr>
        <p:xfrm>
          <a:off x="12687300" y="465327"/>
          <a:ext cx="5867400" cy="360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13">
            <a:extLst>
              <a:ext uri="{FF2B5EF4-FFF2-40B4-BE49-F238E27FC236}">
                <a16:creationId xmlns:a16="http://schemas.microsoft.com/office/drawing/2014/main" id="{1EA4505F-12C6-124E-AA52-C2326AA612FF}"/>
              </a:ext>
            </a:extLst>
          </p:cNvPr>
          <p:cNvSpPr txBox="1"/>
          <p:nvPr/>
        </p:nvSpPr>
        <p:spPr>
          <a:xfrm>
            <a:off x="226640" y="-54364"/>
            <a:ext cx="7317160" cy="9876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endParaRPr lang="en-GB" sz="3200" dirty="0">
              <a:solidFill>
                <a:srgbClr val="000000"/>
              </a:solidFill>
              <a:latin typeface="Cooper Hewitt"/>
            </a:endParaRPr>
          </a:p>
          <a:p>
            <a:pPr marL="457200" indent="-457200">
              <a:lnSpc>
                <a:spcPts val="72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Cases in COVID-19 are happening in all the age groups. But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the age group of 70 to 90 have a higher mortality rate.</a:t>
            </a:r>
            <a:br>
              <a:rPr lang="en-US" sz="3600" dirty="0">
                <a:solidFill>
                  <a:srgbClr val="000000"/>
                </a:solidFill>
                <a:latin typeface="Cooper Hewitt"/>
              </a:rPr>
            </a:br>
            <a:endParaRPr lang="en-US" sz="3600" dirty="0">
              <a:solidFill>
                <a:srgbClr val="000000"/>
              </a:solidFill>
              <a:latin typeface="Cooper Hewitt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Men are more likely to die </a:t>
            </a:r>
            <a:r>
              <a:rPr lang="en-US" sz="3600" dirty="0">
                <a:solidFill>
                  <a:srgbClr val="000000"/>
                </a:solidFill>
                <a:latin typeface="Cooper Hewitt"/>
              </a:rPr>
              <a:t>from coronavirus than women.</a:t>
            </a:r>
            <a:br>
              <a:rPr lang="en-US" sz="3600" dirty="0">
                <a:solidFill>
                  <a:srgbClr val="000000"/>
                </a:solidFill>
                <a:latin typeface="Cooper Hewitt"/>
              </a:rPr>
            </a:br>
            <a:endParaRPr lang="en-US" sz="3600" dirty="0">
              <a:solidFill>
                <a:srgbClr val="000000"/>
              </a:solidFill>
              <a:latin typeface="Cooper Hewitt"/>
            </a:endParaRPr>
          </a:p>
          <a:p>
            <a:pPr marL="457200" indent="-457200">
              <a:lnSpc>
                <a:spcPts val="72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Female deaths tend to be  on elder ages.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C6A2D-5CA3-2749-ABC5-E3ECAE960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427" y="861968"/>
            <a:ext cx="5086349" cy="31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70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335000" y="0"/>
            <a:ext cx="4953000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rcRect r="3251"/>
          <a:stretch/>
        </p:blipFill>
        <p:spPr>
          <a:xfrm>
            <a:off x="13944600" y="3366609"/>
            <a:ext cx="4343400" cy="69203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35000" y="5815639"/>
            <a:ext cx="3666516" cy="44713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619125"/>
            <a:ext cx="4302770" cy="174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800">
                <a:solidFill>
                  <a:srgbClr val="C45757"/>
                </a:solidFill>
                <a:latin typeface="Cooper Hewitt Heavy"/>
              </a:rPr>
              <a:t>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76805"/>
            <a:ext cx="10854034" cy="706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275" lvl="1" indent="-685800" algn="l">
              <a:lnSpc>
                <a:spcPts val="8009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u="none" dirty="0">
                <a:solidFill>
                  <a:srgbClr val="000000"/>
                </a:solidFill>
                <a:latin typeface="Cooper Hewitt"/>
                <a:cs typeface="Al Bayan Plain" pitchFamily="2" charset="-78"/>
              </a:rPr>
              <a:t>Magnitude of the disease</a:t>
            </a:r>
          </a:p>
          <a:p>
            <a:pPr marL="1057275" lvl="1" indent="-685800" algn="l">
              <a:lnSpc>
                <a:spcPts val="8009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u="none" dirty="0">
                <a:solidFill>
                  <a:srgbClr val="000000"/>
                </a:solidFill>
                <a:latin typeface="Cooper Hewitt"/>
                <a:cs typeface="Al Bayan Plain" pitchFamily="2" charset="-78"/>
              </a:rPr>
              <a:t>Global Spread  &amp; </a:t>
            </a:r>
            <a:r>
              <a:rPr lang="en-US" sz="4000" dirty="0">
                <a:solidFill>
                  <a:srgbClr val="000000"/>
                </a:solidFill>
                <a:latin typeface="Cooper Hewitt"/>
                <a:cs typeface="Al Bayan Plain" pitchFamily="2" charset="-78"/>
              </a:rPr>
              <a:t>European Spread</a:t>
            </a:r>
          </a:p>
          <a:p>
            <a:pPr marL="1057275" lvl="1" indent="-685800" algn="l">
              <a:lnSpc>
                <a:spcPts val="8009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u="none" dirty="0">
                <a:solidFill>
                  <a:srgbClr val="000000"/>
                </a:solidFill>
                <a:latin typeface="Cooper Hewitt"/>
                <a:cs typeface="Al Bayan Plain" pitchFamily="2" charset="-78"/>
              </a:rPr>
              <a:t>Age &amp; Gender</a:t>
            </a:r>
          </a:p>
          <a:p>
            <a:pPr marL="1057275" lvl="1" indent="-685800" algn="l">
              <a:lnSpc>
                <a:spcPts val="8009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u="none" dirty="0">
                <a:solidFill>
                  <a:srgbClr val="000000"/>
                </a:solidFill>
                <a:latin typeface="Cooper Hewitt"/>
                <a:cs typeface="Al Bayan Plain" pitchFamily="2" charset="-78"/>
              </a:rPr>
              <a:t>Effect of Temperature / Humidity</a:t>
            </a:r>
          </a:p>
          <a:p>
            <a:pPr marL="1057275" lvl="1" indent="-685800">
              <a:lnSpc>
                <a:spcPts val="8009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oper Hewitt"/>
                <a:cs typeface="Al Bayan Plain" pitchFamily="2" charset="-78"/>
              </a:rPr>
              <a:t>Predictions </a:t>
            </a:r>
            <a:endParaRPr lang="en-US" sz="4000" u="none" dirty="0">
              <a:solidFill>
                <a:srgbClr val="000000"/>
              </a:solidFill>
              <a:latin typeface="Cooper Hewitt"/>
              <a:cs typeface="Al Bayan Plain" pitchFamily="2" charset="-78"/>
            </a:endParaRPr>
          </a:p>
          <a:p>
            <a:pPr marL="1057275" lvl="1" indent="-685800" algn="l">
              <a:lnSpc>
                <a:spcPts val="8009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u="none" dirty="0">
                <a:solidFill>
                  <a:srgbClr val="000000"/>
                </a:solidFill>
                <a:latin typeface="Cooper Hewitt"/>
                <a:cs typeface="Al Bayan Plain" pitchFamily="2" charset="-78"/>
              </a:rPr>
              <a:t>Impact on Economy</a:t>
            </a:r>
          </a:p>
          <a:p>
            <a:pPr marL="1057275" lvl="1" indent="-685800" algn="l">
              <a:lnSpc>
                <a:spcPts val="8009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oper Hewitt"/>
                <a:cs typeface="Al Bayan Plain" pitchFamily="2" charset="-78"/>
              </a:rPr>
              <a:t>Conclusions</a:t>
            </a:r>
            <a:endParaRPr lang="en-US" sz="4000" u="none" dirty="0">
              <a:solidFill>
                <a:srgbClr val="000000"/>
              </a:solidFill>
              <a:latin typeface="Cooper Hewitt"/>
              <a:cs typeface="Al Bayan Plain" pitchFamily="2" charset="-7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0590" y="0"/>
            <a:ext cx="14177365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375029">
            <a:off x="256900" y="-175729"/>
            <a:ext cx="1543599" cy="2182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5398" b="1464"/>
          <a:stretch>
            <a:fillRect/>
          </a:stretch>
        </p:blipFill>
        <p:spPr>
          <a:xfrm>
            <a:off x="0" y="3040125"/>
            <a:ext cx="1116040" cy="2073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8877">
            <a:off x="-435938" y="7143230"/>
            <a:ext cx="1628991" cy="19144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r="31452"/>
          <a:stretch>
            <a:fillRect/>
          </a:stretch>
        </p:blipFill>
        <p:spPr>
          <a:xfrm>
            <a:off x="3603644" y="4540198"/>
            <a:ext cx="766946" cy="12066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8308" y="5143500"/>
            <a:ext cx="1072397" cy="17347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b="1775"/>
          <a:stretch>
            <a:fillRect/>
          </a:stretch>
        </p:blipFill>
        <p:spPr>
          <a:xfrm rot="-3443486">
            <a:off x="2834071" y="7558836"/>
            <a:ext cx="1713360" cy="108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r="33761"/>
          <a:stretch>
            <a:fillRect/>
          </a:stretch>
        </p:blipFill>
        <p:spPr>
          <a:xfrm>
            <a:off x="3274736" y="-100554"/>
            <a:ext cx="1095854" cy="15401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986293">
            <a:off x="2332073" y="2361956"/>
            <a:ext cx="1191112" cy="13563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59421" y="9258300"/>
            <a:ext cx="2495174" cy="175569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57331" y="1925822"/>
            <a:ext cx="12197269" cy="259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8800" dirty="0">
                <a:solidFill>
                  <a:srgbClr val="C45757"/>
                </a:solidFill>
                <a:latin typeface="Cooper Hewitt Heavy"/>
              </a:rPr>
              <a:t>Effect of Temperature/humidity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18490" y="5508677"/>
            <a:ext cx="11789022" cy="2759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000000"/>
                </a:solidFill>
                <a:latin typeface="Cooper Hewitt"/>
              </a:rPr>
              <a:t>Is there any correlation between weather metrics and the spread of the number of infections/deaths? </a:t>
            </a:r>
          </a:p>
        </p:txBody>
      </p:sp>
    </p:spTree>
    <p:extLst>
      <p:ext uri="{BB962C8B-B14F-4D97-AF65-F5344CB8AC3E}">
        <p14:creationId xmlns:p14="http://schemas.microsoft.com/office/powerpoint/2010/main" val="258350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mperature_country" descr="temperature_country">
            <a:hlinkClick r:id="" action="ppaction://media"/>
            <a:extLst>
              <a:ext uri="{FF2B5EF4-FFF2-40B4-BE49-F238E27FC236}">
                <a16:creationId xmlns:a16="http://schemas.microsoft.com/office/drawing/2014/main" id="{D20A9F63-D8E5-A949-8658-7C600D5902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812" y="0"/>
            <a:ext cx="1773237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0B79F7-859E-0448-AD78-A7A4F0CF5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400300"/>
            <a:ext cx="7876059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4103DF26-8FB9-C442-86B2-38EA7EA92AAC}"/>
              </a:ext>
            </a:extLst>
          </p:cNvPr>
          <p:cNvSpPr/>
          <p:nvPr/>
        </p:nvSpPr>
        <p:spPr>
          <a:xfrm>
            <a:off x="0" y="0"/>
            <a:ext cx="9403955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42AA9E1-8E8E-F04F-A361-2E40204A5A6B}"/>
              </a:ext>
            </a:extLst>
          </p:cNvPr>
          <p:cNvSpPr txBox="1"/>
          <p:nvPr/>
        </p:nvSpPr>
        <p:spPr>
          <a:xfrm>
            <a:off x="605133" y="2731463"/>
            <a:ext cx="7673778" cy="5524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Although the spread of COVID-19 is </a:t>
            </a:r>
            <a:r>
              <a:rPr lang="en-US" sz="3600" dirty="0">
                <a:solidFill>
                  <a:srgbClr val="000000"/>
                </a:solidFill>
                <a:latin typeface="Cooper Hewitt"/>
              </a:rPr>
              <a:t>across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 all the temperature range, </a:t>
            </a:r>
            <a:br>
              <a:rPr lang="en-US" sz="4000" dirty="0">
                <a:solidFill>
                  <a:srgbClr val="000000"/>
                </a:solidFill>
                <a:latin typeface="Cooper Hewitt"/>
              </a:rPr>
            </a:br>
            <a:endParaRPr lang="en-US" sz="4000" dirty="0">
              <a:solidFill>
                <a:srgbClr val="000000"/>
              </a:solidFill>
              <a:latin typeface="Cooper Hewitt"/>
            </a:endParaRPr>
          </a:p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4000" dirty="0">
                <a:solidFill>
                  <a:srgbClr val="C45757"/>
                </a:solidFill>
                <a:latin typeface="Cooper Hewitt Heavy"/>
              </a:rPr>
              <a:t>The temperature range -4 /17ºC has the highest number of confirmed case count.</a:t>
            </a:r>
            <a:endParaRPr lang="en-US" sz="4000" dirty="0">
              <a:solidFill>
                <a:srgbClr val="000000"/>
              </a:solidFill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3963326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umidity_country" descr="humidity_country">
            <a:hlinkClick r:id="" action="ppaction://media"/>
            <a:extLst>
              <a:ext uri="{FF2B5EF4-FFF2-40B4-BE49-F238E27FC236}">
                <a16:creationId xmlns:a16="http://schemas.microsoft.com/office/drawing/2014/main" id="{ADD228B4-2C45-734E-9BA4-6DE59994F3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419100"/>
            <a:ext cx="15583683" cy="918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9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5C556E21-6CE2-1248-B5B4-F095F33471F8}"/>
              </a:ext>
            </a:extLst>
          </p:cNvPr>
          <p:cNvSpPr/>
          <p:nvPr/>
        </p:nvSpPr>
        <p:spPr>
          <a:xfrm>
            <a:off x="-24810" y="0"/>
            <a:ext cx="7721009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24E6BA2D-9693-2940-A76F-6F7919B9FF2E}"/>
              </a:ext>
            </a:extLst>
          </p:cNvPr>
          <p:cNvSpPr txBox="1"/>
          <p:nvPr/>
        </p:nvSpPr>
        <p:spPr>
          <a:xfrm>
            <a:off x="799945" y="3785275"/>
            <a:ext cx="6071498" cy="2716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There’s </a:t>
            </a:r>
            <a:r>
              <a:rPr lang="en-US" sz="4000" dirty="0">
                <a:solidFill>
                  <a:srgbClr val="C45757"/>
                </a:solidFill>
                <a:latin typeface="Cooper Hewitt Heavy"/>
              </a:rPr>
              <a:t>no correlation 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between humidity and COVID-19 spread.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11BB25-BB68-064A-BC34-478405F4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2247900"/>
            <a:ext cx="8489779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74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0590" y="0"/>
            <a:ext cx="14177365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375029">
            <a:off x="256900" y="-175729"/>
            <a:ext cx="1543599" cy="2182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5398" b="1464"/>
          <a:stretch>
            <a:fillRect/>
          </a:stretch>
        </p:blipFill>
        <p:spPr>
          <a:xfrm>
            <a:off x="0" y="3040125"/>
            <a:ext cx="1116040" cy="2073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8877">
            <a:off x="-435938" y="7143230"/>
            <a:ext cx="1628991" cy="19144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r="31452"/>
          <a:stretch>
            <a:fillRect/>
          </a:stretch>
        </p:blipFill>
        <p:spPr>
          <a:xfrm>
            <a:off x="3603644" y="4540198"/>
            <a:ext cx="766946" cy="12066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8308" y="5143500"/>
            <a:ext cx="1072397" cy="17347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b="1775"/>
          <a:stretch>
            <a:fillRect/>
          </a:stretch>
        </p:blipFill>
        <p:spPr>
          <a:xfrm rot="-3443486">
            <a:off x="2834071" y="7558836"/>
            <a:ext cx="1713360" cy="108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r="33761"/>
          <a:stretch>
            <a:fillRect/>
          </a:stretch>
        </p:blipFill>
        <p:spPr>
          <a:xfrm>
            <a:off x="3274736" y="-100554"/>
            <a:ext cx="1095854" cy="15401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986293">
            <a:off x="2332073" y="2361956"/>
            <a:ext cx="1191112" cy="13563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59421" y="9258300"/>
            <a:ext cx="2495174" cy="175569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57331" y="1925822"/>
            <a:ext cx="12197269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8800" dirty="0">
                <a:solidFill>
                  <a:srgbClr val="C45757"/>
                </a:solidFill>
                <a:latin typeface="Cooper Hewitt Heavy"/>
              </a:rPr>
              <a:t>Predictions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0DF2D61B-C779-D14E-A934-05407DEA32DC}"/>
              </a:ext>
            </a:extLst>
          </p:cNvPr>
          <p:cNvSpPr txBox="1"/>
          <p:nvPr/>
        </p:nvSpPr>
        <p:spPr>
          <a:xfrm>
            <a:off x="5718490" y="5508677"/>
            <a:ext cx="11789022" cy="88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000000"/>
                </a:solidFill>
                <a:latin typeface="Cooper Hewitt"/>
              </a:rPr>
              <a:t> 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9AD8EE01-E439-A44F-AC0B-0BE099828781}"/>
              </a:ext>
            </a:extLst>
          </p:cNvPr>
          <p:cNvSpPr txBox="1"/>
          <p:nvPr/>
        </p:nvSpPr>
        <p:spPr>
          <a:xfrm>
            <a:off x="5761454" y="5157583"/>
            <a:ext cx="11789022" cy="18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000000"/>
                </a:solidFill>
                <a:latin typeface="Cooper Hewitt"/>
              </a:rPr>
              <a:t>Prediction of the COVID-19 trend using a mathematical epidemic model </a:t>
            </a:r>
          </a:p>
        </p:txBody>
      </p:sp>
    </p:spTree>
    <p:extLst>
      <p:ext uri="{BB962C8B-B14F-4D97-AF65-F5344CB8AC3E}">
        <p14:creationId xmlns:p14="http://schemas.microsoft.com/office/powerpoint/2010/main" val="3616303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C87B58B5-8E51-3141-B91B-4BA57A9312EC}"/>
              </a:ext>
            </a:extLst>
          </p:cNvPr>
          <p:cNvSpPr/>
          <p:nvPr/>
        </p:nvSpPr>
        <p:spPr>
          <a:xfrm>
            <a:off x="0" y="0"/>
            <a:ext cx="4876800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7BD7CA15-2D46-DE42-89E8-FB6A0D6E6B71}"/>
              </a:ext>
            </a:extLst>
          </p:cNvPr>
          <p:cNvSpPr txBox="1"/>
          <p:nvPr/>
        </p:nvSpPr>
        <p:spPr>
          <a:xfrm>
            <a:off x="762000" y="3848100"/>
            <a:ext cx="4343400" cy="4588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72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45757"/>
                </a:solidFill>
                <a:latin typeface="Cooper Hewitt Heavy"/>
              </a:rPr>
              <a:t>S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usceptible</a:t>
            </a:r>
          </a:p>
          <a:p>
            <a:pPr marL="571500" indent="-571500">
              <a:lnSpc>
                <a:spcPts val="72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45757"/>
                </a:solidFill>
                <a:latin typeface="Cooper Hewitt Heavy"/>
              </a:rPr>
              <a:t>E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xposed </a:t>
            </a:r>
          </a:p>
          <a:p>
            <a:pPr marL="571500" indent="-571500">
              <a:lnSpc>
                <a:spcPts val="72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45757"/>
                </a:solidFill>
                <a:latin typeface="Cooper Hewitt Heavy"/>
              </a:rPr>
              <a:t>I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nfected </a:t>
            </a:r>
          </a:p>
          <a:p>
            <a:pPr marL="571500" indent="-571500">
              <a:lnSpc>
                <a:spcPts val="72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C45757"/>
                </a:solidFill>
                <a:latin typeface="Cooper Hewitt Heavy"/>
              </a:rPr>
              <a:t>R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ecovered/</a:t>
            </a:r>
            <a:br>
              <a:rPr lang="en-US" sz="4000" dirty="0">
                <a:solidFill>
                  <a:srgbClr val="000000"/>
                </a:solidFill>
                <a:latin typeface="Cooper Hewitt"/>
              </a:rPr>
            </a:br>
            <a:r>
              <a:rPr lang="en-US" sz="4000" dirty="0">
                <a:solidFill>
                  <a:srgbClr val="000000"/>
                </a:solidFill>
                <a:latin typeface="Cooper Hewitt"/>
              </a:rPr>
              <a:t>Deceased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3329BA-1533-4D4F-B24B-20DB9787895F}"/>
              </a:ext>
            </a:extLst>
          </p:cNvPr>
          <p:cNvSpPr/>
          <p:nvPr/>
        </p:nvSpPr>
        <p:spPr>
          <a:xfrm>
            <a:off x="328687" y="1829877"/>
            <a:ext cx="4219425" cy="936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Used </a:t>
            </a:r>
            <a:r>
              <a:rPr lang="en-US" sz="4000" dirty="0">
                <a:solidFill>
                  <a:srgbClr val="C45757"/>
                </a:solidFill>
                <a:latin typeface="Cooper Hewitt Heavy"/>
              </a:rPr>
              <a:t>SEIR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 model: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BF30A0-310D-4849-B7EF-A327E6218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869807"/>
            <a:ext cx="10422591" cy="90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363AA8-CFF7-DE4A-8D52-EF1598B1FC41}"/>
              </a:ext>
            </a:extLst>
          </p:cNvPr>
          <p:cNvSpPr/>
          <p:nvPr/>
        </p:nvSpPr>
        <p:spPr>
          <a:xfrm>
            <a:off x="6057899" y="1863598"/>
            <a:ext cx="9182101" cy="7475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280"/>
              </a:lnSpc>
              <a:spcBef>
                <a:spcPct val="0"/>
              </a:spcBef>
            </a:pPr>
            <a:r>
              <a:rPr lang="en-US" sz="4000" dirty="0">
                <a:solidFill>
                  <a:srgbClr val="C45757"/>
                </a:solidFill>
                <a:latin typeface="Cooper Hewitt Heavy"/>
              </a:rPr>
              <a:t>Parameters used in the model:</a:t>
            </a:r>
            <a:endParaRPr lang="en-US" sz="4000" b="1" dirty="0">
              <a:solidFill>
                <a:srgbClr val="000000"/>
              </a:solidFill>
              <a:latin typeface="Cooper Hewitt"/>
            </a:endParaRPr>
          </a:p>
          <a:p>
            <a:pPr marL="571500" indent="-571500">
              <a:lnSpc>
                <a:spcPts val="7280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dirty="0" err="1">
                <a:latin typeface="Cooper Hewitt Heavy"/>
              </a:rPr>
              <a:t>R_t</a:t>
            </a:r>
            <a:r>
              <a:rPr lang="en-US" sz="4000" dirty="0">
                <a:latin typeface="Cooper Hewitt Heavy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: reproduction number at time t. </a:t>
            </a:r>
            <a:br>
              <a:rPr lang="en-US" sz="4000" dirty="0">
                <a:solidFill>
                  <a:srgbClr val="000000"/>
                </a:solidFill>
                <a:latin typeface="Cooper Hewitt"/>
              </a:rPr>
            </a:br>
            <a:r>
              <a:rPr lang="en-US" sz="4000" dirty="0">
                <a:solidFill>
                  <a:srgbClr val="000000"/>
                </a:solidFill>
                <a:latin typeface="Cooper Hewitt"/>
              </a:rPr>
              <a:t>Typical 3.6 at t=0 </a:t>
            </a:r>
          </a:p>
          <a:p>
            <a:pPr marL="571500" indent="-571500">
              <a:lnSpc>
                <a:spcPts val="7280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dirty="0" err="1">
                <a:latin typeface="Cooper Hewitt Heavy"/>
              </a:rPr>
              <a:t>T_inc</a:t>
            </a:r>
            <a:r>
              <a:rPr lang="en-US" sz="4000" dirty="0">
                <a:latin typeface="Cooper Hewitt Heavy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: average incubation period. </a:t>
            </a:r>
            <a:br>
              <a:rPr lang="en-US" sz="4000" dirty="0">
                <a:solidFill>
                  <a:srgbClr val="000000"/>
                </a:solidFill>
                <a:latin typeface="Cooper Hewitt"/>
              </a:rPr>
            </a:br>
            <a:r>
              <a:rPr lang="en-US" sz="4000" dirty="0">
                <a:solidFill>
                  <a:srgbClr val="000000"/>
                </a:solidFill>
                <a:latin typeface="Cooper Hewitt"/>
              </a:rPr>
              <a:t>Typical 5.2 days</a:t>
            </a:r>
          </a:p>
          <a:p>
            <a:pPr marL="571500" indent="-571500">
              <a:lnSpc>
                <a:spcPts val="7280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dirty="0" err="1">
                <a:latin typeface="Cooper Hewitt Heavy"/>
              </a:rPr>
              <a:t>T_inf</a:t>
            </a:r>
            <a:r>
              <a:rPr lang="en-US" sz="4000" dirty="0">
                <a:latin typeface="Cooper Hewitt Heavy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: average infectious period. </a:t>
            </a:r>
            <a:br>
              <a:rPr lang="en-US" sz="4000" dirty="0">
                <a:solidFill>
                  <a:srgbClr val="000000"/>
                </a:solidFill>
                <a:latin typeface="Cooper Hewitt"/>
              </a:rPr>
            </a:br>
            <a:r>
              <a:rPr lang="en-US" sz="4000" dirty="0">
                <a:solidFill>
                  <a:srgbClr val="000000"/>
                </a:solidFill>
                <a:latin typeface="Cooper Hewitt"/>
              </a:rPr>
              <a:t>Typical 2.9 days. </a:t>
            </a:r>
          </a:p>
          <a:p>
            <a:pPr marL="571500" indent="-571500">
              <a:lnSpc>
                <a:spcPts val="7280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dirty="0" err="1">
                <a:latin typeface="Cooper Hewitt Heavy"/>
              </a:rPr>
              <a:t>Cfr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 : case fatality rate</a:t>
            </a:r>
          </a:p>
        </p:txBody>
      </p:sp>
    </p:spTree>
    <p:extLst>
      <p:ext uri="{BB962C8B-B14F-4D97-AF65-F5344CB8AC3E}">
        <p14:creationId xmlns:p14="http://schemas.microsoft.com/office/powerpoint/2010/main" val="96002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6DFE2-3989-B746-820D-6DEC01421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80"/>
          <a:stretch/>
        </p:blipFill>
        <p:spPr>
          <a:xfrm>
            <a:off x="655758" y="5502943"/>
            <a:ext cx="5745042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1B6774-78D4-F949-AAEF-65A60F52E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80"/>
          <a:stretch/>
        </p:blipFill>
        <p:spPr>
          <a:xfrm>
            <a:off x="655758" y="914400"/>
            <a:ext cx="5745042" cy="42291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87B58B5-8E51-3141-B91B-4BA57A9312EC}"/>
              </a:ext>
            </a:extLst>
          </p:cNvPr>
          <p:cNvSpPr/>
          <p:nvPr/>
        </p:nvSpPr>
        <p:spPr>
          <a:xfrm>
            <a:off x="13411200" y="0"/>
            <a:ext cx="4876800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3329BA-1533-4D4F-B24B-20DB9787895F}"/>
              </a:ext>
            </a:extLst>
          </p:cNvPr>
          <p:cNvSpPr/>
          <p:nvPr/>
        </p:nvSpPr>
        <p:spPr>
          <a:xfrm>
            <a:off x="13771442" y="1866900"/>
            <a:ext cx="4156316" cy="5617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We can see the impact of the intervention, with the reduction on the rate at which new cases occur.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869D05-15F8-F246-A658-D9CBAD7449CF}"/>
              </a:ext>
            </a:extLst>
          </p:cNvPr>
          <p:cNvSpPr/>
          <p:nvPr/>
        </p:nvSpPr>
        <p:spPr>
          <a:xfrm>
            <a:off x="505679" y="647700"/>
            <a:ext cx="6146800" cy="9182100"/>
          </a:xfrm>
          <a:prstGeom prst="rect">
            <a:avLst/>
          </a:prstGeom>
          <a:noFill/>
          <a:ln w="57150">
            <a:solidFill>
              <a:srgbClr val="FA8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AB6AB-6C1B-2E41-B41D-57251C1B1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29"/>
          <a:stretch/>
        </p:blipFill>
        <p:spPr>
          <a:xfrm>
            <a:off x="6904158" y="914400"/>
            <a:ext cx="6146800" cy="42291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7E393F9-A25C-2140-B733-D2DE63B0DA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/>
          <a:stretch/>
        </p:blipFill>
        <p:spPr>
          <a:xfrm>
            <a:off x="6908169" y="5502943"/>
            <a:ext cx="6146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68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96DFE2-3989-B746-820D-6DEC01421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80"/>
          <a:stretch/>
        </p:blipFill>
        <p:spPr>
          <a:xfrm>
            <a:off x="655758" y="5502943"/>
            <a:ext cx="5745042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1B6774-78D4-F949-AAEF-65A60F52E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80"/>
          <a:stretch/>
        </p:blipFill>
        <p:spPr>
          <a:xfrm>
            <a:off x="655758" y="914400"/>
            <a:ext cx="5745042" cy="42291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87B58B5-8E51-3141-B91B-4BA57A9312EC}"/>
              </a:ext>
            </a:extLst>
          </p:cNvPr>
          <p:cNvSpPr/>
          <p:nvPr/>
        </p:nvSpPr>
        <p:spPr>
          <a:xfrm>
            <a:off x="13411200" y="0"/>
            <a:ext cx="4876800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3329BA-1533-4D4F-B24B-20DB9787895F}"/>
              </a:ext>
            </a:extLst>
          </p:cNvPr>
          <p:cNvSpPr/>
          <p:nvPr/>
        </p:nvSpPr>
        <p:spPr>
          <a:xfrm>
            <a:off x="13762975" y="3067050"/>
            <a:ext cx="4156316" cy="3744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The predictions with the intervention are more accurate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869D05-15F8-F246-A658-D9CBAD7449CF}"/>
              </a:ext>
            </a:extLst>
          </p:cNvPr>
          <p:cNvSpPr/>
          <p:nvPr/>
        </p:nvSpPr>
        <p:spPr>
          <a:xfrm>
            <a:off x="6904158" y="655320"/>
            <a:ext cx="6363926" cy="9182100"/>
          </a:xfrm>
          <a:prstGeom prst="rect">
            <a:avLst/>
          </a:prstGeom>
          <a:noFill/>
          <a:ln w="57150">
            <a:solidFill>
              <a:srgbClr val="FA89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AB6AB-6C1B-2E41-B41D-57251C1B1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29"/>
          <a:stretch/>
        </p:blipFill>
        <p:spPr>
          <a:xfrm>
            <a:off x="6904158" y="914400"/>
            <a:ext cx="6146800" cy="42291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4B8780F-846B-AD49-B44D-EC3456D82D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6"/>
          <a:stretch/>
        </p:blipFill>
        <p:spPr>
          <a:xfrm>
            <a:off x="6908169" y="5502943"/>
            <a:ext cx="6146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17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FCA8779-7BDB-234C-B4D9-149786A46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3" y="4800600"/>
            <a:ext cx="8534400" cy="5486400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BFBFF7E-EDDE-3D43-AA4D-75082EF4A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-76804"/>
            <a:ext cx="8153400" cy="5241471"/>
          </a:xfrm>
          <a:prstGeom prst="rect">
            <a:avLst/>
          </a:prstGeom>
        </p:spPr>
      </p:pic>
      <p:sp>
        <p:nvSpPr>
          <p:cNvPr id="15" name="AutoShape 2">
            <a:extLst>
              <a:ext uri="{FF2B5EF4-FFF2-40B4-BE49-F238E27FC236}">
                <a16:creationId xmlns:a16="http://schemas.microsoft.com/office/drawing/2014/main" id="{10BD62E9-6148-BF40-8A15-396C7B98D36A}"/>
              </a:ext>
            </a:extLst>
          </p:cNvPr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678CE-D7F5-5D4A-A513-6FFC772C380E}"/>
              </a:ext>
            </a:extLst>
          </p:cNvPr>
          <p:cNvSpPr/>
          <p:nvPr/>
        </p:nvSpPr>
        <p:spPr>
          <a:xfrm>
            <a:off x="10009921" y="3760276"/>
            <a:ext cx="7412158" cy="3744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Italy has already arrived at its inflection point but the US still has a long way</a:t>
            </a:r>
          </a:p>
          <a:p>
            <a:pPr algn="ctr">
              <a:lnSpc>
                <a:spcPts val="7280"/>
              </a:lnSpc>
              <a:spcBef>
                <a:spcPct val="0"/>
              </a:spcBef>
            </a:pPr>
            <a:endParaRPr lang="en-US" sz="4000" dirty="0">
              <a:solidFill>
                <a:srgbClr val="000000"/>
              </a:solidFill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7939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0590" y="0"/>
            <a:ext cx="14177365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375029">
            <a:off x="256900" y="-175729"/>
            <a:ext cx="1543599" cy="2182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5398" b="1464"/>
          <a:stretch>
            <a:fillRect/>
          </a:stretch>
        </p:blipFill>
        <p:spPr>
          <a:xfrm>
            <a:off x="0" y="3040125"/>
            <a:ext cx="1116040" cy="2073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48877">
            <a:off x="-435938" y="7143230"/>
            <a:ext cx="1628991" cy="19144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r="31452"/>
          <a:stretch>
            <a:fillRect/>
          </a:stretch>
        </p:blipFill>
        <p:spPr>
          <a:xfrm>
            <a:off x="3603644" y="4540198"/>
            <a:ext cx="766946" cy="12066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28308" y="5143500"/>
            <a:ext cx="1072397" cy="17347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b="1775"/>
          <a:stretch>
            <a:fillRect/>
          </a:stretch>
        </p:blipFill>
        <p:spPr>
          <a:xfrm rot="-3443486">
            <a:off x="2834071" y="7558836"/>
            <a:ext cx="1713360" cy="108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r="33761"/>
          <a:stretch>
            <a:fillRect/>
          </a:stretch>
        </p:blipFill>
        <p:spPr>
          <a:xfrm>
            <a:off x="3274736" y="-100554"/>
            <a:ext cx="1095854" cy="15401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986293">
            <a:off x="2332073" y="2361956"/>
            <a:ext cx="1191112" cy="13563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59421" y="9258300"/>
            <a:ext cx="2495174" cy="175569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57331" y="1925822"/>
            <a:ext cx="11803881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8800" dirty="0">
                <a:solidFill>
                  <a:srgbClr val="C45757"/>
                </a:solidFill>
                <a:latin typeface="Cooper Hewitt Heavy"/>
              </a:rPr>
              <a:t>Magnitude of the disease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18490" y="5508677"/>
            <a:ext cx="11789022" cy="195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000000"/>
                </a:solidFill>
                <a:latin typeface="Cooper Hewitt"/>
              </a:rPr>
              <a:t>Is an outbreak of this magnitude unprecedented in modern history?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7FA81169-C7E2-8345-8EC4-CCD9296CF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7500"/>
          <a:stretch/>
        </p:blipFill>
        <p:spPr>
          <a:xfrm>
            <a:off x="432961" y="1805646"/>
            <a:ext cx="9144000" cy="6718041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C5D16296-4DD1-714E-ABCB-45C989A76BFB}"/>
              </a:ext>
            </a:extLst>
          </p:cNvPr>
          <p:cNvSpPr/>
          <p:nvPr/>
        </p:nvSpPr>
        <p:spPr>
          <a:xfrm>
            <a:off x="9576960" y="0"/>
            <a:ext cx="8711039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6BB5C-EF22-4D40-B95C-1BBBD58096B1}"/>
              </a:ext>
            </a:extLst>
          </p:cNvPr>
          <p:cNvSpPr/>
          <p:nvPr/>
        </p:nvSpPr>
        <p:spPr>
          <a:xfrm>
            <a:off x="10009921" y="3760276"/>
            <a:ext cx="7412158" cy="2808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Globally we are in the inflection point, it looks like the growth rate is decreasing </a:t>
            </a:r>
          </a:p>
        </p:txBody>
      </p:sp>
    </p:spTree>
    <p:extLst>
      <p:ext uri="{BB962C8B-B14F-4D97-AF65-F5344CB8AC3E}">
        <p14:creationId xmlns:p14="http://schemas.microsoft.com/office/powerpoint/2010/main" val="410447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0590" y="0"/>
            <a:ext cx="14177365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375029">
            <a:off x="256900" y="-175729"/>
            <a:ext cx="1543599" cy="2182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5398" b="1464"/>
          <a:stretch>
            <a:fillRect/>
          </a:stretch>
        </p:blipFill>
        <p:spPr>
          <a:xfrm>
            <a:off x="0" y="3040125"/>
            <a:ext cx="1116040" cy="2073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8877">
            <a:off x="-435938" y="7143230"/>
            <a:ext cx="1628991" cy="19144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r="31452"/>
          <a:stretch>
            <a:fillRect/>
          </a:stretch>
        </p:blipFill>
        <p:spPr>
          <a:xfrm>
            <a:off x="3603644" y="4540198"/>
            <a:ext cx="766946" cy="12066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8308" y="5143500"/>
            <a:ext cx="1072397" cy="17347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b="1775"/>
          <a:stretch>
            <a:fillRect/>
          </a:stretch>
        </p:blipFill>
        <p:spPr>
          <a:xfrm rot="-3443486">
            <a:off x="2834071" y="7558836"/>
            <a:ext cx="1713360" cy="108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r="33761"/>
          <a:stretch>
            <a:fillRect/>
          </a:stretch>
        </p:blipFill>
        <p:spPr>
          <a:xfrm>
            <a:off x="3274736" y="-100554"/>
            <a:ext cx="1095854" cy="15401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986293">
            <a:off x="2332073" y="2361956"/>
            <a:ext cx="1191112" cy="13563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59421" y="9258300"/>
            <a:ext cx="2495174" cy="175569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57331" y="1925822"/>
            <a:ext cx="12197269" cy="1295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8800" dirty="0">
                <a:solidFill>
                  <a:srgbClr val="C45757"/>
                </a:solidFill>
                <a:latin typeface="Cooper Hewitt Heavy"/>
              </a:rPr>
              <a:t>Impact on Economy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18490" y="5508677"/>
            <a:ext cx="11789022" cy="18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000000"/>
                </a:solidFill>
                <a:latin typeface="Cooper Hewitt"/>
              </a:rPr>
              <a:t>How the COVID-19 is affecting the global stock markets? </a:t>
            </a:r>
          </a:p>
        </p:txBody>
      </p:sp>
    </p:spTree>
    <p:extLst>
      <p:ext uri="{BB962C8B-B14F-4D97-AF65-F5344CB8AC3E}">
        <p14:creationId xmlns:p14="http://schemas.microsoft.com/office/powerpoint/2010/main" val="3096195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227137-3EDC-C84D-99F2-FC36F656E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40"/>
          <a:stretch/>
        </p:blipFill>
        <p:spPr>
          <a:xfrm>
            <a:off x="7696200" y="1638300"/>
            <a:ext cx="10591800" cy="75438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6785C6F5-902E-1F41-A4AA-220A211A1F06}"/>
              </a:ext>
            </a:extLst>
          </p:cNvPr>
          <p:cNvSpPr/>
          <p:nvPr/>
        </p:nvSpPr>
        <p:spPr>
          <a:xfrm>
            <a:off x="0" y="0"/>
            <a:ext cx="7650480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3448E0-0282-8D4E-BF06-4BFEF1E5D173}"/>
              </a:ext>
            </a:extLst>
          </p:cNvPr>
          <p:cNvSpPr/>
          <p:nvPr/>
        </p:nvSpPr>
        <p:spPr>
          <a:xfrm>
            <a:off x="692730" y="1638300"/>
            <a:ext cx="6265020" cy="6539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The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Energy</a:t>
            </a:r>
            <a:r>
              <a:rPr lang="en-US" sz="3600" dirty="0">
                <a:solidFill>
                  <a:srgbClr val="000000"/>
                </a:solidFill>
                <a:latin typeface="Cooper Hewitt"/>
              </a:rPr>
              <a:t> sector on average has the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highest discounted stocks </a:t>
            </a:r>
            <a:r>
              <a:rPr lang="en-US" sz="3600" dirty="0">
                <a:solidFill>
                  <a:srgbClr val="000000"/>
                </a:solidFill>
                <a:latin typeface="Cooper Hewitt"/>
              </a:rPr>
              <a:t>of about 59% . </a:t>
            </a:r>
          </a:p>
          <a:p>
            <a:pPr algn="ctr">
              <a:lnSpc>
                <a:spcPts val="728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Cooper Hewitt"/>
            </a:endParaRPr>
          </a:p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Whereas Health Care and Consumer Staples have only gone down 28% in comparison</a:t>
            </a:r>
          </a:p>
        </p:txBody>
      </p:sp>
    </p:spTree>
    <p:extLst>
      <p:ext uri="{BB962C8B-B14F-4D97-AF65-F5344CB8AC3E}">
        <p14:creationId xmlns:p14="http://schemas.microsoft.com/office/powerpoint/2010/main" val="4234885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9F1DA729-03B7-E545-AD0A-4DFE41D27CDB}"/>
              </a:ext>
            </a:extLst>
          </p:cNvPr>
          <p:cNvSpPr/>
          <p:nvPr/>
        </p:nvSpPr>
        <p:spPr>
          <a:xfrm>
            <a:off x="10668000" y="-7620"/>
            <a:ext cx="7650480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2143EB-AFD9-3C4D-8F4D-12964E178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3"/>
          <a:stretch/>
        </p:blipFill>
        <p:spPr>
          <a:xfrm>
            <a:off x="381000" y="1706879"/>
            <a:ext cx="10287000" cy="71217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A63954-7A05-CE47-80AE-32B3B4C95D8E}"/>
              </a:ext>
            </a:extLst>
          </p:cNvPr>
          <p:cNvSpPr/>
          <p:nvPr/>
        </p:nvSpPr>
        <p:spPr>
          <a:xfrm>
            <a:off x="11747281" y="1054910"/>
            <a:ext cx="5491918" cy="7475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At-risk industries such as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Energy</a:t>
            </a:r>
            <a:r>
              <a:rPr lang="en-US" sz="3600" dirty="0">
                <a:solidFill>
                  <a:srgbClr val="000000"/>
                </a:solidFill>
                <a:latin typeface="Cooper Hewitt"/>
              </a:rPr>
              <a:t> (6.38%) and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Consumer Discretionary </a:t>
            </a:r>
            <a:r>
              <a:rPr lang="en-US" sz="3600" dirty="0">
                <a:solidFill>
                  <a:srgbClr val="000000"/>
                </a:solidFill>
                <a:latin typeface="Cooper Hewitt"/>
              </a:rPr>
              <a:t>(5%) have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high volatility.</a:t>
            </a:r>
            <a:br>
              <a:rPr lang="en-US" sz="3600" dirty="0">
                <a:solidFill>
                  <a:srgbClr val="C45757"/>
                </a:solidFill>
                <a:latin typeface="Cooper Hewitt Heavy"/>
              </a:rPr>
            </a:br>
            <a:endParaRPr lang="en-US" sz="3600" dirty="0">
              <a:solidFill>
                <a:srgbClr val="000000"/>
              </a:solidFill>
              <a:latin typeface="Cooper Hewitt"/>
            </a:endParaRPr>
          </a:p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 Whereas in Consumer Staples and HealthCare is lower (3.36%). </a:t>
            </a:r>
          </a:p>
        </p:txBody>
      </p:sp>
    </p:spTree>
    <p:extLst>
      <p:ext uri="{BB962C8B-B14F-4D97-AF65-F5344CB8AC3E}">
        <p14:creationId xmlns:p14="http://schemas.microsoft.com/office/powerpoint/2010/main" val="2514167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04263B-3173-9842-874B-3B0B9D72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1798934"/>
            <a:ext cx="8823960" cy="6689131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D476D74-5566-D346-8F49-7FFAA67441EF}"/>
              </a:ext>
            </a:extLst>
          </p:cNvPr>
          <p:cNvSpPr/>
          <p:nvPr/>
        </p:nvSpPr>
        <p:spPr>
          <a:xfrm>
            <a:off x="0" y="0"/>
            <a:ext cx="8458200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D44F78-5D94-F24C-9767-96B53AF7892F}"/>
              </a:ext>
            </a:extLst>
          </p:cNvPr>
          <p:cNvSpPr/>
          <p:nvPr/>
        </p:nvSpPr>
        <p:spPr>
          <a:xfrm>
            <a:off x="914400" y="2019300"/>
            <a:ext cx="6400800" cy="560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There is a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high correlation between discounts and risk.</a:t>
            </a:r>
            <a:br>
              <a:rPr lang="en-US" sz="3600" dirty="0">
                <a:solidFill>
                  <a:srgbClr val="000000"/>
                </a:solidFill>
                <a:latin typeface="Cooper Hewitt"/>
              </a:rPr>
            </a:br>
            <a:endParaRPr lang="en-US" sz="3600" dirty="0">
              <a:solidFill>
                <a:srgbClr val="000000"/>
              </a:solidFill>
              <a:latin typeface="Cooper Hewitt"/>
            </a:endParaRPr>
          </a:p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The sectors at a massive discount (Energy) is also having a higher risk</a:t>
            </a:r>
          </a:p>
        </p:txBody>
      </p:sp>
    </p:spTree>
    <p:extLst>
      <p:ext uri="{BB962C8B-B14F-4D97-AF65-F5344CB8AC3E}">
        <p14:creationId xmlns:p14="http://schemas.microsoft.com/office/powerpoint/2010/main" val="2089687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86198F-765C-7441-B7F1-9EC37ACA5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882"/>
          <a:stretch/>
        </p:blipFill>
        <p:spPr>
          <a:xfrm>
            <a:off x="1612491" y="1605687"/>
            <a:ext cx="10075334" cy="914400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29450EAE-7DB0-0A4A-85C9-3FDED552AA18}"/>
              </a:ext>
            </a:extLst>
          </p:cNvPr>
          <p:cNvSpPr/>
          <p:nvPr/>
        </p:nvSpPr>
        <p:spPr>
          <a:xfrm>
            <a:off x="12070080" y="0"/>
            <a:ext cx="6248400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21F1B3-69CA-3B49-9B34-34AFC4F67B79}"/>
              </a:ext>
            </a:extLst>
          </p:cNvPr>
          <p:cNvSpPr/>
          <p:nvPr/>
        </p:nvSpPr>
        <p:spPr>
          <a:xfrm>
            <a:off x="9313334" y="2857500"/>
            <a:ext cx="639233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96EBC-653D-954E-B817-09D7EB4B9271}"/>
              </a:ext>
            </a:extLst>
          </p:cNvPr>
          <p:cNvSpPr/>
          <p:nvPr/>
        </p:nvSpPr>
        <p:spPr>
          <a:xfrm>
            <a:off x="12490204" y="1405810"/>
            <a:ext cx="5441103" cy="7475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It is not surprising that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March 2020 has the greatest number of drops.</a:t>
            </a:r>
            <a:br>
              <a:rPr lang="en-US" sz="3600" dirty="0">
                <a:solidFill>
                  <a:srgbClr val="C45757"/>
                </a:solidFill>
                <a:latin typeface="Cooper Hewitt Heavy"/>
              </a:rPr>
            </a:br>
            <a:endParaRPr lang="en-US" sz="3600" dirty="0">
              <a:solidFill>
                <a:srgbClr val="000000"/>
              </a:solidFill>
              <a:latin typeface="Cooper Hewitt"/>
            </a:endParaRPr>
          </a:p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 Half of the companies experienced their lowest return on 16</a:t>
            </a:r>
            <a:r>
              <a:rPr lang="en-US" sz="3600" baseline="30000" dirty="0">
                <a:solidFill>
                  <a:srgbClr val="000000"/>
                </a:solidFill>
                <a:latin typeface="Cooper Hewitt"/>
              </a:rPr>
              <a:t>th</a:t>
            </a:r>
            <a:r>
              <a:rPr lang="en-US" sz="3600" dirty="0">
                <a:solidFill>
                  <a:srgbClr val="000000"/>
                </a:solidFill>
                <a:latin typeface="Cooper Hewitt"/>
              </a:rPr>
              <a:t> March. </a:t>
            </a:r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84B6BB8F-43B1-EE4F-8EC7-D5F2AD804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9" y="2520087"/>
            <a:ext cx="11244178" cy="594360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64931F-9464-404D-A773-81A2D5E76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8"/>
          <a:stretch/>
        </p:blipFill>
        <p:spPr>
          <a:xfrm>
            <a:off x="8939783" y="8246110"/>
            <a:ext cx="2810681" cy="17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97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7A384FA-4D16-BF40-99A8-4AA884CD70A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7F2A07-25B5-F340-AFA2-4288C770A162}"/>
              </a:ext>
            </a:extLst>
          </p:cNvPr>
          <p:cNvSpPr/>
          <p:nvPr/>
        </p:nvSpPr>
        <p:spPr>
          <a:xfrm>
            <a:off x="762000" y="2019300"/>
            <a:ext cx="15968467" cy="9361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7280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COVID-19 is the fastest-killing outbreak of the century, reaching  10K deaths 3 times faster. </a:t>
            </a:r>
          </a:p>
          <a:p>
            <a:pPr marL="457200" indent="-457200">
              <a:lnSpc>
                <a:spcPts val="7280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Cases are happening in all the age groups. But the age group of 70 to 90 have a higher mortality rate. </a:t>
            </a:r>
          </a:p>
          <a:p>
            <a:pPr marL="457200" indent="-457200">
              <a:lnSpc>
                <a:spcPts val="7280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At the current rate, there are  signs of a drop in the total cases.</a:t>
            </a:r>
          </a:p>
          <a:p>
            <a:pPr marL="285750" indent="-285750">
              <a:lnSpc>
                <a:spcPts val="7280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 The temperature range -4/17ºC  has the highest number of confirmed case count. </a:t>
            </a:r>
          </a:p>
          <a:p>
            <a:pPr marL="285750" indent="-285750">
              <a:lnSpc>
                <a:spcPts val="7280"/>
              </a:lnSpc>
              <a:spcBef>
                <a:spcPct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Cooper Hewitt"/>
              </a:rPr>
              <a:t>The stock market is unstable, experiencing the lowest returns. </a:t>
            </a:r>
          </a:p>
          <a:p>
            <a:pPr marL="285750" indent="-285750">
              <a:lnSpc>
                <a:spcPts val="72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oper Hewitt"/>
            </a:endParaRPr>
          </a:p>
          <a:p>
            <a:pPr marL="285750" indent="-285750">
              <a:lnSpc>
                <a:spcPts val="72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00000"/>
              </a:solidFill>
              <a:latin typeface="Cooper Hewit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BEAEC-E5A2-2E4C-80FB-69A7002187E0}"/>
              </a:ext>
            </a:extLst>
          </p:cNvPr>
          <p:cNvSpPr/>
          <p:nvPr/>
        </p:nvSpPr>
        <p:spPr>
          <a:xfrm>
            <a:off x="771144" y="787774"/>
            <a:ext cx="47949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C45757"/>
                </a:solidFill>
                <a:latin typeface="Cooper Hewitt Heavy"/>
              </a:rPr>
              <a:t>Conclusions:</a:t>
            </a:r>
            <a:endParaRPr lang="en-ES" sz="6000" dirty="0"/>
          </a:p>
        </p:txBody>
      </p:sp>
    </p:spTree>
    <p:extLst>
      <p:ext uri="{BB962C8B-B14F-4D97-AF65-F5344CB8AC3E}">
        <p14:creationId xmlns:p14="http://schemas.microsoft.com/office/powerpoint/2010/main" val="360773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ther diseases_1" descr="Other diseases_1">
            <a:hlinkClick r:id="" action="ppaction://media"/>
            <a:extLst>
              <a:ext uri="{FF2B5EF4-FFF2-40B4-BE49-F238E27FC236}">
                <a16:creationId xmlns:a16="http://schemas.microsoft.com/office/drawing/2014/main" id="{043D3CB9-6585-8244-99FF-DE3BCD901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5000" y="793057"/>
            <a:ext cx="12300744" cy="8700886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4C3B20E8-5065-6E48-9171-0303C93367ED}"/>
              </a:ext>
            </a:extLst>
          </p:cNvPr>
          <p:cNvSpPr/>
          <p:nvPr/>
        </p:nvSpPr>
        <p:spPr>
          <a:xfrm>
            <a:off x="0" y="0"/>
            <a:ext cx="5517755" cy="10287000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AA040754-FCDC-254E-8C00-F61F506BD32A}"/>
              </a:ext>
            </a:extLst>
          </p:cNvPr>
          <p:cNvSpPr txBox="1"/>
          <p:nvPr/>
        </p:nvSpPr>
        <p:spPr>
          <a:xfrm>
            <a:off x="480715" y="508737"/>
            <a:ext cx="4556323" cy="9255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Comparison of COVID-19 with every other epidemic of this century. </a:t>
            </a:r>
            <a:br>
              <a:rPr lang="en-US" sz="3600" dirty="0">
                <a:solidFill>
                  <a:srgbClr val="C45757"/>
                </a:solidFill>
                <a:latin typeface="Cooper Hewitt Heavy"/>
              </a:rPr>
            </a:br>
            <a:endParaRPr lang="en-US" sz="3600" dirty="0">
              <a:solidFill>
                <a:srgbClr val="000000"/>
              </a:solidFill>
              <a:latin typeface="Cooper Hewitt"/>
            </a:endParaRPr>
          </a:p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Since 2000, there have been 12 outbreaks with over 500 deaths. (13 counting SARS). </a:t>
            </a:r>
          </a:p>
        </p:txBody>
      </p:sp>
    </p:spTree>
    <p:extLst>
      <p:ext uri="{BB962C8B-B14F-4D97-AF65-F5344CB8AC3E}">
        <p14:creationId xmlns:p14="http://schemas.microsoft.com/office/powerpoint/2010/main" val="63945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E86B28E4-C342-4C48-8193-C6E593D0213A}"/>
              </a:ext>
            </a:extLst>
          </p:cNvPr>
          <p:cNvSpPr/>
          <p:nvPr/>
        </p:nvSpPr>
        <p:spPr>
          <a:xfrm>
            <a:off x="-259955" y="0"/>
            <a:ext cx="9403955" cy="10287000"/>
          </a:xfrm>
          <a:prstGeom prst="rect">
            <a:avLst/>
          </a:prstGeom>
          <a:solidFill>
            <a:srgbClr val="FBD3C9"/>
          </a:solidFill>
        </p:spPr>
        <p:txBody>
          <a:bodyPr/>
          <a:lstStyle/>
          <a:p>
            <a:endParaRPr lang="en-ES" dirty="0"/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EB42341E-D85E-FF4C-A6A6-9D10012160B6}"/>
              </a:ext>
            </a:extLst>
          </p:cNvPr>
          <p:cNvSpPr txBox="1"/>
          <p:nvPr/>
        </p:nvSpPr>
        <p:spPr>
          <a:xfrm>
            <a:off x="685800" y="723900"/>
            <a:ext cx="7076308" cy="2716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Lately people have been trying to minimize COVID-19 by comparing it to the Swine flu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1A8EA51-31DC-3B49-B734-F337520A5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64249"/>
            <a:ext cx="7076308" cy="471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0786190-7E8A-B644-BC48-A79072DA0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91" t="8975" r="31671" b="11538"/>
          <a:stretch/>
        </p:blipFill>
        <p:spPr>
          <a:xfrm>
            <a:off x="9563100" y="4425084"/>
            <a:ext cx="5105400" cy="472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33C5A-4C8B-9540-9399-652DDAB7B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70" b="25000"/>
          <a:stretch/>
        </p:blipFill>
        <p:spPr>
          <a:xfrm>
            <a:off x="15059025" y="4199287"/>
            <a:ext cx="2171700" cy="4457700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A5C15132-C09A-7441-9B3A-2CA5522507C4}"/>
              </a:ext>
            </a:extLst>
          </p:cNvPr>
          <p:cNvSpPr txBox="1"/>
          <p:nvPr/>
        </p:nvSpPr>
        <p:spPr>
          <a:xfrm>
            <a:off x="9991493" y="745273"/>
            <a:ext cx="7620000" cy="1766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Although it’s true that so far,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Swine Flue has killed 4x more people.</a:t>
            </a:r>
            <a:endParaRPr lang="en-US" sz="3600" dirty="0">
              <a:solidFill>
                <a:srgbClr val="000000"/>
              </a:solidFill>
              <a:latin typeface="Cooper Hewit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EB4DF-CE7E-0245-9909-79CB0DD7BD2A}"/>
              </a:ext>
            </a:extLst>
          </p:cNvPr>
          <p:cNvSpPr txBox="1"/>
          <p:nvPr/>
        </p:nvSpPr>
        <p:spPr>
          <a:xfrm>
            <a:off x="12089316" y="3794917"/>
            <a:ext cx="342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/>
              <a:t>Percentage of total Deaths globally</a:t>
            </a:r>
          </a:p>
        </p:txBody>
      </p:sp>
    </p:spTree>
    <p:extLst>
      <p:ext uri="{BB962C8B-B14F-4D97-AF65-F5344CB8AC3E}">
        <p14:creationId xmlns:p14="http://schemas.microsoft.com/office/powerpoint/2010/main" val="1234627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03B6986F-89F6-5041-B386-7CA23C0A805F}"/>
              </a:ext>
            </a:extLst>
          </p:cNvPr>
          <p:cNvSpPr/>
          <p:nvPr/>
        </p:nvSpPr>
        <p:spPr>
          <a:xfrm>
            <a:off x="0" y="0"/>
            <a:ext cx="18547955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F17CCE-3902-4B4F-8467-86E87C49D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52" y="2307816"/>
            <a:ext cx="11042650" cy="7775924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7A7DCAF4-C3DD-1C48-A241-374CD2E27673}"/>
              </a:ext>
            </a:extLst>
          </p:cNvPr>
          <p:cNvSpPr txBox="1"/>
          <p:nvPr/>
        </p:nvSpPr>
        <p:spPr>
          <a:xfrm>
            <a:off x="1866900" y="324260"/>
            <a:ext cx="14554200" cy="1780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4000" dirty="0">
                <a:solidFill>
                  <a:srgbClr val="C45757"/>
                </a:solidFill>
                <a:latin typeface="Cooper Hewitt Heavy"/>
              </a:rPr>
              <a:t>COVID-19 is the fastest-killing outbreak of the century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, reaching  10K deaths 3 times faster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03B6986F-89F6-5041-B386-7CA23C0A805F}"/>
              </a:ext>
            </a:extLst>
          </p:cNvPr>
          <p:cNvSpPr/>
          <p:nvPr/>
        </p:nvSpPr>
        <p:spPr>
          <a:xfrm>
            <a:off x="0" y="0"/>
            <a:ext cx="18547955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F17CCE-3902-4B4F-8467-86E87C49D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52" y="2307816"/>
            <a:ext cx="11042650" cy="7775924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7A7DCAF4-C3DD-1C48-A241-374CD2E27673}"/>
              </a:ext>
            </a:extLst>
          </p:cNvPr>
          <p:cNvSpPr txBox="1"/>
          <p:nvPr/>
        </p:nvSpPr>
        <p:spPr>
          <a:xfrm>
            <a:off x="1866900" y="324260"/>
            <a:ext cx="14554200" cy="1780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4000" dirty="0">
                <a:solidFill>
                  <a:srgbClr val="C45757"/>
                </a:solidFill>
                <a:latin typeface="Cooper Hewitt Heavy"/>
              </a:rPr>
              <a:t>COVID-19 is the fastest-killing outbreak of the century</a:t>
            </a:r>
            <a:r>
              <a:rPr lang="en-US" sz="4000" dirty="0">
                <a:solidFill>
                  <a:srgbClr val="000000"/>
                </a:solidFill>
                <a:latin typeface="Cooper Hewitt"/>
              </a:rPr>
              <a:t>, reaching  10K deaths 3 times faster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2426D7-4EB4-F748-B561-45AC1344489B}"/>
              </a:ext>
            </a:extLst>
          </p:cNvPr>
          <p:cNvCxnSpPr>
            <a:cxnSpLocks/>
          </p:cNvCxnSpPr>
          <p:nvPr/>
        </p:nvCxnSpPr>
        <p:spPr>
          <a:xfrm>
            <a:off x="4876800" y="8115300"/>
            <a:ext cx="5257800" cy="0"/>
          </a:xfrm>
          <a:prstGeom prst="line">
            <a:avLst/>
          </a:prstGeom>
          <a:ln w="57150">
            <a:solidFill>
              <a:srgbClr val="B251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AE216A-315B-1E4D-8737-8B2213D35CFB}"/>
              </a:ext>
            </a:extLst>
          </p:cNvPr>
          <p:cNvCxnSpPr>
            <a:cxnSpLocks/>
          </p:cNvCxnSpPr>
          <p:nvPr/>
        </p:nvCxnSpPr>
        <p:spPr>
          <a:xfrm flipV="1">
            <a:off x="8001000" y="8115300"/>
            <a:ext cx="0" cy="1066800"/>
          </a:xfrm>
          <a:prstGeom prst="line">
            <a:avLst/>
          </a:prstGeom>
          <a:ln w="57150">
            <a:solidFill>
              <a:srgbClr val="B251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492B36-9C4D-7941-97B5-41B09E6EE5CB}"/>
              </a:ext>
            </a:extLst>
          </p:cNvPr>
          <p:cNvCxnSpPr>
            <a:cxnSpLocks/>
          </p:cNvCxnSpPr>
          <p:nvPr/>
        </p:nvCxnSpPr>
        <p:spPr>
          <a:xfrm flipV="1">
            <a:off x="10058400" y="8115300"/>
            <a:ext cx="0" cy="1066800"/>
          </a:xfrm>
          <a:prstGeom prst="line">
            <a:avLst/>
          </a:prstGeom>
          <a:ln w="57150">
            <a:solidFill>
              <a:srgbClr val="B251F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25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0590" y="0"/>
            <a:ext cx="14177365" cy="10287000"/>
          </a:xfrm>
          <a:prstGeom prst="rect">
            <a:avLst/>
          </a:prstGeom>
          <a:solidFill>
            <a:srgbClr val="FBD3C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375029">
            <a:off x="256900" y="-175729"/>
            <a:ext cx="1543599" cy="21824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25398" b="1464"/>
          <a:stretch>
            <a:fillRect/>
          </a:stretch>
        </p:blipFill>
        <p:spPr>
          <a:xfrm>
            <a:off x="0" y="3040125"/>
            <a:ext cx="1116040" cy="2073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48877">
            <a:off x="-435938" y="7143230"/>
            <a:ext cx="1628991" cy="19144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r="31452"/>
          <a:stretch>
            <a:fillRect/>
          </a:stretch>
        </p:blipFill>
        <p:spPr>
          <a:xfrm>
            <a:off x="3603644" y="4540198"/>
            <a:ext cx="766946" cy="120660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8308" y="5143500"/>
            <a:ext cx="1072397" cy="173476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b="1775"/>
          <a:stretch>
            <a:fillRect/>
          </a:stretch>
        </p:blipFill>
        <p:spPr>
          <a:xfrm rot="-3443486">
            <a:off x="2834071" y="7558836"/>
            <a:ext cx="1713360" cy="1083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r="33761"/>
          <a:stretch>
            <a:fillRect/>
          </a:stretch>
        </p:blipFill>
        <p:spPr>
          <a:xfrm>
            <a:off x="3274736" y="-100554"/>
            <a:ext cx="1095854" cy="15401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986293">
            <a:off x="2332073" y="2361956"/>
            <a:ext cx="1191112" cy="13563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59421" y="9258300"/>
            <a:ext cx="2495174" cy="175569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557331" y="1925822"/>
            <a:ext cx="11803881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8800" dirty="0">
                <a:solidFill>
                  <a:srgbClr val="C45757"/>
                </a:solidFill>
                <a:latin typeface="Cooper Hewitt Heavy"/>
              </a:rPr>
              <a:t>COVID-19 Global Spread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18490" y="5508677"/>
            <a:ext cx="11789022" cy="18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 dirty="0">
                <a:solidFill>
                  <a:srgbClr val="000000"/>
                </a:solidFill>
                <a:latin typeface="Cooper Hewitt"/>
              </a:rPr>
              <a:t>What was the evolution of the COV-19 spread? </a:t>
            </a:r>
          </a:p>
        </p:txBody>
      </p:sp>
    </p:spTree>
    <p:extLst>
      <p:ext uri="{BB962C8B-B14F-4D97-AF65-F5344CB8AC3E}">
        <p14:creationId xmlns:p14="http://schemas.microsoft.com/office/powerpoint/2010/main" val="4042463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AE7C1-571A-EC4F-8521-2657DA31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5143500"/>
            <a:ext cx="8534400" cy="4989872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F12601EB-2AA4-9A4F-9509-DB6D7150AA37}"/>
              </a:ext>
            </a:extLst>
          </p:cNvPr>
          <p:cNvSpPr/>
          <p:nvPr/>
        </p:nvSpPr>
        <p:spPr>
          <a:xfrm>
            <a:off x="0" y="-38100"/>
            <a:ext cx="18288000" cy="4989872"/>
          </a:xfrm>
          <a:prstGeom prst="rect">
            <a:avLst/>
          </a:prstGeom>
          <a:solidFill>
            <a:srgbClr val="FBD3C9"/>
          </a:solidFill>
        </p:spPr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BD0331E-AD5C-C34D-A830-009E1115821F}"/>
              </a:ext>
            </a:extLst>
          </p:cNvPr>
          <p:cNvSpPr txBox="1"/>
          <p:nvPr/>
        </p:nvSpPr>
        <p:spPr>
          <a:xfrm>
            <a:off x="10741959" y="891611"/>
            <a:ext cx="6324600" cy="2702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From the total confirmed cases, the 20% recovered and the 6% died, leaving 74% still active.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2969A3-1B69-A24B-A5AC-E50BDB17F9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21500" r="14874" b="21548"/>
          <a:stretch/>
        </p:blipFill>
        <p:spPr>
          <a:xfrm>
            <a:off x="1221439" y="495300"/>
            <a:ext cx="7380000" cy="39519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F3B02C-7203-8941-B026-7099CC6C97AF}"/>
              </a:ext>
            </a:extLst>
          </p:cNvPr>
          <p:cNvSpPr/>
          <p:nvPr/>
        </p:nvSpPr>
        <p:spPr>
          <a:xfrm>
            <a:off x="1447800" y="5905500"/>
            <a:ext cx="6172200" cy="279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ooper Hewitt"/>
              </a:rPr>
              <a:t>At the current rate, </a:t>
            </a:r>
            <a:r>
              <a:rPr lang="en-US" sz="3600" dirty="0">
                <a:solidFill>
                  <a:srgbClr val="C45757"/>
                </a:solidFill>
                <a:latin typeface="Cooper Hewitt Heavy"/>
              </a:rPr>
              <a:t>there are  signs of a drop in the total cases. </a:t>
            </a:r>
            <a:endParaRPr lang="en-US" sz="3600" dirty="0">
              <a:solidFill>
                <a:srgbClr val="000000"/>
              </a:solidFill>
              <a:latin typeface="Cooper Hewitt"/>
            </a:endParaRPr>
          </a:p>
        </p:txBody>
      </p:sp>
    </p:spTree>
    <p:extLst>
      <p:ext uri="{BB962C8B-B14F-4D97-AF65-F5344CB8AC3E}">
        <p14:creationId xmlns:p14="http://schemas.microsoft.com/office/powerpoint/2010/main" val="1071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12751</TotalTime>
  <Words>1374</Words>
  <Application>Microsoft Macintosh PowerPoint</Application>
  <PresentationFormat>Custom</PresentationFormat>
  <Paragraphs>122</Paragraphs>
  <Slides>36</Slides>
  <Notes>16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Cooper Hewitt Heavy</vt:lpstr>
      <vt:lpstr>Cooper Hewitt</vt:lpstr>
      <vt:lpstr>medium-content-serif-font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Fun Video Presentation</dc:title>
  <cp:lastModifiedBy>Carlos Escura Forcada</cp:lastModifiedBy>
  <cp:revision>84</cp:revision>
  <dcterms:created xsi:type="dcterms:W3CDTF">2006-08-16T00:00:00Z</dcterms:created>
  <dcterms:modified xsi:type="dcterms:W3CDTF">2020-04-18T15:48:53Z</dcterms:modified>
  <dc:identifier>DAD3u8SVtyM</dc:identifier>
</cp:coreProperties>
</file>